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35B"/>
    <a:srgbClr val="172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1A997C-C29E-9964-3096-3BD52A66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6609F1F-C4FE-B546-FA1E-1C1C8009D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8B3F59-1080-1155-4E3D-BF76C7AA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4F2A57-81C6-E972-CBB8-21A68A4B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19C43B-51CB-8209-68CF-FD1ED637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90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A5A1F1-BD7E-69CD-6B33-A4FD9535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AE50B01-BC5C-E3FF-2FE4-20944A04F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8072CD-E706-BCBF-F5E9-7CFB4065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546657-F868-8CB2-4546-A12E19F3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A4C776-1B10-0910-8FBC-BF999613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1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F40D968-A738-DD71-BD00-49E0FB660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A1F804-421C-3286-5B3A-BF88FAB27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082991-D72E-3146-6D05-BB980CBD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1CD872-9582-4FBF-2FF3-BA6012F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B9335C-389D-00AA-81B4-FAA97929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0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06BC3-996B-6879-8B1F-E2956989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A3EFBA-1B79-B2A1-E3CA-F772B75B1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EDE50A-F173-1142-B224-DB6FC5F2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7F9F8C-5396-A5E3-9AFF-BFE4CF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BCD28B-647D-20CC-7517-E9DACF8C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0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7C39EB-03B6-3FA4-393F-D7253AB2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6E54C9-B4AA-15B0-112A-B8717C0E7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DE3AD8-BE43-2442-47FD-36AECC05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16745D-D3BF-8AE5-E623-79734F17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E07E48-C472-FD09-538C-D08F774C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02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F52C4-44C8-8088-E726-078C68AD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E7C07A-2ED6-E98D-449A-2C139D162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D52F5A-C42B-B139-DEAB-87A85D8B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96E4DF-668A-1491-650B-D0C0ECAA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F3EB04-080D-CDF3-1219-2A0E37FD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432CE1-4635-DF79-22D7-04F65545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46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6F7633-C0EE-489B-5F28-B3BF4D16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F286E9-6885-4183-4CE5-EE32BE29E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C3B968-7475-2970-B45E-316C0ADAE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D366273-6882-EEB3-6036-EA4C013E1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FC6C35E-1CFF-1E6E-0A60-98747A85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03D3486-2FC2-ACD1-3D38-C18910BE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7597A8-EC79-6438-66B1-D6979331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6F4F843-2CB1-535B-663F-47258FBF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77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C940E0-80CA-8C5B-AC97-680E96CA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866C010-3730-D3D7-09E5-DD58CDB7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B206B1-76A6-0704-23C3-69CBB418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53394B-8BD7-2F9F-5B8D-BA7C63DD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1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3C3525-8DBD-4843-1898-C702EAEF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1944A6B-723C-87B2-8D9C-8894473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9DFA7E-E7E5-3BB6-54BA-5A2C5C07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9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07CA63-857F-4B16-C149-2AF4862B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219FEC-E58A-E114-BD6E-E8F626D7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E25F9B-189B-56C0-05B0-1F5483DA7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B70AEB-2CC2-C5B1-F43D-5480178C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7EBF5A-76C2-190B-E80D-E57CDCCC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BED561-15A8-409C-BC3E-CEC87F91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8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795EE-DFD5-2E26-6C00-1C50BA5C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9CD7F13-A4E0-4D95-6739-12237BC0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5C996B-49FA-7B92-409E-200CFE391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BBE3E69-97A7-DC36-DFA8-A9F90DDD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E8E393-9561-3B91-33C9-359F59E1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DF9F6C-FAAC-FF21-EB45-06B35630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7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3EB1AD7-96FD-2A36-9DE4-58C4640F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A71A0B-B82B-A330-4C45-7D2496B8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884036-375A-3066-616F-C7CBEC143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C0770-19FC-4B11-9E97-CB0C2D8FC981}" type="datetimeFigureOut">
              <a:rPr lang="nb-NO" smtClean="0"/>
              <a:t>09.06.2026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C619E6-4385-FADF-3D57-2540785C3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16BB9B-8DE7-416A-184D-077F45F55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2380B-81F5-4348-A3F0-41FDC70F9B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950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ball.no/regioner/nhf-sentralt/praktisk-info/brukerveiledninger/brukerveiledning-min-handbal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eiehk.no/klubben/dokumenter/instrukser-og-rutine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iehk.no/medlemskap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iehk.no/vare-sponsorer/samarbeid/partnere/intersport-kilen" TargetMode="External"/><Relationship Id="rId2" Type="http://schemas.openxmlformats.org/officeDocument/2006/relationships/hyperlink" Target="https://teiehk.no/sport/sportslig-utval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s://teiehk.no/info-trenerelagledere/nye-rutiner-for-bestilling-og-supplering-av-drakter" TargetMode="External"/><Relationship Id="rId4" Type="http://schemas.openxmlformats.org/officeDocument/2006/relationships/hyperlink" Target="mailto:sport@teiehk.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iehk.no/klubben/verdiloft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BD0FCD-1336-5334-D448-43C7D488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65" y="1610624"/>
            <a:ext cx="4568669" cy="36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9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245B6-0490-6F35-9065-9D653B59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INFORMASJONSKANALER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CAA011-A3AC-403D-DA4C-23890BA5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 VÅRT LAG HAR VI DISSE SOME-PLATTFORMER VI INFORMERER OM ALT SPILLERE/FORELDRE TRENGER Å VITE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SoMe - Hubro Digital">
            <a:extLst>
              <a:ext uri="{FF2B5EF4-FFF2-40B4-BE49-F238E27FC236}">
                <a16:creationId xmlns:a16="http://schemas.microsoft.com/office/drawing/2014/main" id="{36B5C140-18B8-669C-9C80-0BF720F26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234" r="13054" b="-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74CE9-FADA-F9BD-A63B-FA9CB312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877" b="-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269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82A89-72EE-80DA-9102-6BA00613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 HÅNDBALL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Min Håndball app | handball.no">
            <a:extLst>
              <a:ext uri="{FF2B5EF4-FFF2-40B4-BE49-F238E27FC236}">
                <a16:creationId xmlns:a16="http://schemas.microsoft.com/office/drawing/2014/main" id="{91AAE427-3D4F-468B-FCAC-1080FBCB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82" y="1554916"/>
            <a:ext cx="4777381" cy="35784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9CF3-28B3-BE60-2BC4-F65FF578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Last den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ned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i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dag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på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Appstore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eller</a:t>
            </a:r>
            <a:r>
              <a:rPr lang="en-US" sz="1800">
                <a:solidFill>
                  <a:srgbClr val="222222"/>
                </a:solidFill>
                <a:ea typeface="+mn-lt"/>
                <a:cs typeface="+mn-lt"/>
              </a:rPr>
              <a:t> Google Play!</a:t>
            </a:r>
            <a:endParaRPr lang="en-US" sz="1800">
              <a:solidFill>
                <a:srgbClr val="000000"/>
              </a:solidFill>
              <a:ea typeface="+mn-lt"/>
              <a:cs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Når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du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har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lastet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ned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appen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kan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du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legge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inn dine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favorittlag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og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dermed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følge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ekstra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godt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med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på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lagets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resultater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. Det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første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du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får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opp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når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du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har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valgt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din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favoritt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, er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kampene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som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skal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spilles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denne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uken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. Videre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får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du god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oppdatert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informasjon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om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blant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annet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tabellen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spilte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kamper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og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kommende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22222"/>
                </a:solidFill>
                <a:ea typeface="+mn-lt"/>
                <a:cs typeface="+mn-lt"/>
              </a:rPr>
              <a:t>kamper</a:t>
            </a:r>
            <a:r>
              <a:rPr lang="en-US" sz="1800" dirty="0">
                <a:solidFill>
                  <a:srgbClr val="222222"/>
                </a:solidFill>
                <a:ea typeface="+mn-lt"/>
                <a:cs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a typeface="+mn-lt"/>
                <a:cs typeface="+mn-lt"/>
                <a:hlinkClick r:id="rId3"/>
              </a:rPr>
              <a:t>https://www.handball.no/regioner/nhf-sentralt/praktisk-info/brukerveiledninger/brukerveiledning-min-handball/</a:t>
            </a:r>
            <a:endParaRPr lang="en-US" sz="1800" dirty="0">
              <a:solidFill>
                <a:srgbClr val="222222"/>
              </a:solidFill>
              <a:ea typeface="+mn-lt"/>
              <a:cs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4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C89EF-41C4-AD6D-6D5E-24D5451D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DUGNAD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A4B3D-7308-0171-AA3D-76009B90F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/>
              <a:t>Instrukser og rutiner i Teie Håndballklubb</a:t>
            </a:r>
            <a:endParaRPr lang="en-US" sz="2000"/>
          </a:p>
          <a:p>
            <a:r>
              <a:rPr lang="en-US" sz="2000">
                <a:hlinkClick r:id="rId2"/>
              </a:rPr>
              <a:t>https://teiehk.no/klubben/dokumenter/instrukser-og-rutiner</a:t>
            </a:r>
            <a:endParaRPr lang="en-US" sz="2000"/>
          </a:p>
          <a:p>
            <a:r>
              <a:rPr lang="en-US" sz="2000"/>
              <a:t>Andre dugnader I laget:</a:t>
            </a:r>
          </a:p>
          <a:p>
            <a:endParaRPr lang="en-US" sz="2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FAED63-A348-BBED-D6D9-767DDC430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7615" r="3347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5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22862-83D0-E3D9-CF8E-98F53B4D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Cuper</a:t>
            </a:r>
          </a:p>
        </p:txBody>
      </p:sp>
      <p:pic>
        <p:nvPicPr>
          <p:cNvPr id="5" name="Content Placeholder 4" descr="Slottsfjellcup">
            <a:extLst>
              <a:ext uri="{FF2B5EF4-FFF2-40B4-BE49-F238E27FC236}">
                <a16:creationId xmlns:a16="http://schemas.microsoft.com/office/drawing/2014/main" id="{D0A81B0F-3467-FB40-7D75-EA757FFE1A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353" y="1255713"/>
            <a:ext cx="4555700" cy="141922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A3198757-BC32-B1A3-7715-284E7007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3809467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8D7B-1864-84AB-ADA0-EA4106BF0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 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sesongen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delta </a:t>
            </a:r>
            <a:r>
              <a:rPr lang="en-US" dirty="0" err="1"/>
              <a:t>på</a:t>
            </a:r>
            <a:r>
              <a:rPr lang="en-US" dirty="0"/>
              <a:t> (</a:t>
            </a:r>
            <a:r>
              <a:rPr lang="en-US" dirty="0" err="1"/>
              <a:t>eks</a:t>
            </a:r>
            <a:r>
              <a:rPr lang="en-US" dirty="0"/>
              <a:t>):</a:t>
            </a:r>
          </a:p>
          <a:p>
            <a:r>
              <a:rPr lang="en-US" dirty="0" err="1"/>
              <a:t>Slottsfjell</a:t>
            </a:r>
            <a:r>
              <a:rPr lang="en-US" dirty="0"/>
              <a:t> Cup (</a:t>
            </a:r>
            <a:r>
              <a:rPr lang="en-US" dirty="0" err="1"/>
              <a:t>oblig</a:t>
            </a:r>
            <a:r>
              <a:rPr lang="en-US" dirty="0"/>
              <a:t>)</a:t>
            </a:r>
          </a:p>
          <a:p>
            <a:pPr marL="0"/>
            <a:r>
              <a:rPr lang="en-US" sz="1600" err="1"/>
              <a:t>Teie</a:t>
            </a:r>
            <a:r>
              <a:rPr lang="en-US" sz="1600" dirty="0"/>
              <a:t> HK er </a:t>
            </a:r>
            <a:r>
              <a:rPr lang="en-US" sz="1600" b="1" err="1"/>
              <a:t>en</a:t>
            </a:r>
            <a:r>
              <a:rPr lang="en-US" sz="1600" b="1" dirty="0"/>
              <a:t> av </a:t>
            </a:r>
            <a:r>
              <a:rPr lang="en-US" sz="1600" b="1" err="1"/>
              <a:t>tre</a:t>
            </a:r>
            <a:r>
              <a:rPr lang="en-US" sz="1600" b="1" dirty="0"/>
              <a:t> </a:t>
            </a:r>
            <a:r>
              <a:rPr lang="en-US" sz="1600" b="1" err="1"/>
              <a:t>arrangørklubber</a:t>
            </a:r>
            <a:r>
              <a:rPr lang="en-US" sz="1600" dirty="0"/>
              <a:t> </a:t>
            </a:r>
            <a:r>
              <a:rPr lang="en-US" sz="1600" err="1"/>
              <a:t>bak</a:t>
            </a:r>
            <a:r>
              <a:rPr lang="en-US" sz="1600" dirty="0"/>
              <a:t> </a:t>
            </a:r>
            <a:r>
              <a:rPr lang="en-US" sz="1600" err="1"/>
              <a:t>Slottsfjellcup</a:t>
            </a:r>
            <a:r>
              <a:rPr lang="en-US" sz="1600" dirty="0"/>
              <a:t> – </a:t>
            </a:r>
            <a:r>
              <a:rPr lang="en-US" sz="1600" err="1"/>
              <a:t>sammen</a:t>
            </a:r>
            <a:r>
              <a:rPr lang="en-US" sz="1600" dirty="0"/>
              <a:t> med </a:t>
            </a:r>
            <a:r>
              <a:rPr lang="en-US" sz="1600" err="1"/>
              <a:t>Ramnes</a:t>
            </a:r>
            <a:r>
              <a:rPr lang="en-US" sz="1600" dirty="0"/>
              <a:t> IL </a:t>
            </a:r>
            <a:r>
              <a:rPr lang="en-US" sz="1600" err="1"/>
              <a:t>og</a:t>
            </a:r>
            <a:r>
              <a:rPr lang="en-US" sz="1600" dirty="0"/>
              <a:t> Sem IF.</a:t>
            </a:r>
          </a:p>
          <a:p>
            <a:r>
              <a:rPr lang="en-US" dirty="0" err="1"/>
              <a:t>Dyreparken</a:t>
            </a:r>
            <a:r>
              <a:rPr lang="en-US" dirty="0"/>
              <a:t> Cup</a:t>
            </a:r>
          </a:p>
          <a:p>
            <a:r>
              <a:rPr lang="en-US" dirty="0" err="1"/>
              <a:t>Rødspætte</a:t>
            </a:r>
            <a:r>
              <a:rPr lang="en-US" dirty="0"/>
              <a:t> Cup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5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24CCD3-9BDE-3000-DB00-5359B925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61" y="5290526"/>
            <a:ext cx="1969139" cy="15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3560A-B764-0B73-35B6-581D3A87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9ADC3CE-0AC1-6D11-1AE5-4F5257586D6D}"/>
              </a:ext>
            </a:extLst>
          </p:cNvPr>
          <p:cNvSpPr txBox="1"/>
          <p:nvPr/>
        </p:nvSpPr>
        <p:spPr>
          <a:xfrm>
            <a:off x="1969726" y="2441931"/>
            <a:ext cx="985157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4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FORELDREMØTE - MAL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SESONGEN 2025-2026</a:t>
            </a: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2C8F4E-049F-0969-0267-960C802A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61" y="5290526"/>
            <a:ext cx="1969139" cy="15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8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D670E-5D56-5CBB-F04C-511F2DCD4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754" r="20552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DD06A-A3E1-374D-71B0-D844D923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637" y="-190929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66A02-7FD6-AC52-0865-CBD74BD13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5582" y="155893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Presentasjon</a:t>
            </a:r>
            <a:r>
              <a:rPr lang="en-US" sz="1200" cap="all" dirty="0"/>
              <a:t> av </a:t>
            </a:r>
            <a:r>
              <a:rPr lang="en-US" sz="1200" cap="all" err="1"/>
              <a:t>klubben</a:t>
            </a:r>
            <a:r>
              <a:rPr lang="en-US" sz="1200" cap="all" dirty="0"/>
              <a:t>/</a:t>
            </a:r>
            <a:r>
              <a:rPr lang="en-US" sz="1200" cap="all" err="1"/>
              <a:t>verdier</a:t>
            </a:r>
            <a:r>
              <a:rPr lang="en-US" sz="1200" cap="all" dirty="0"/>
              <a:t> 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Sportslig</a:t>
            </a:r>
            <a:r>
              <a:rPr lang="en-US" sz="1200" cap="all" dirty="0"/>
              <a:t> - </a:t>
            </a:r>
            <a:r>
              <a:rPr lang="en-US" sz="1200" cap="all" err="1"/>
              <a:t>Informasjon</a:t>
            </a:r>
            <a:r>
              <a:rPr lang="en-US" sz="1200" cap="all" dirty="0"/>
              <a:t> </a:t>
            </a:r>
            <a:r>
              <a:rPr lang="en-US" sz="1200" cap="all" err="1"/>
              <a:t>fra</a:t>
            </a:r>
            <a:r>
              <a:rPr lang="en-US" sz="1200" cap="all" dirty="0"/>
              <a:t> </a:t>
            </a:r>
            <a:r>
              <a:rPr lang="en-US" sz="1200" cap="all" err="1"/>
              <a:t>hovedtrener</a:t>
            </a:r>
            <a:r>
              <a:rPr lang="en-US" sz="1200" cap="all" dirty="0"/>
              <a:t>/</a:t>
            </a:r>
            <a:r>
              <a:rPr lang="en-US" sz="1200" cap="all" err="1"/>
              <a:t>trenerteam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Lagsøkonomi</a:t>
            </a:r>
            <a:r>
              <a:rPr lang="en-US" sz="1200" cap="all" dirty="0"/>
              <a:t> -</a:t>
            </a:r>
            <a:r>
              <a:rPr lang="en-US" sz="1200" cap="all" err="1"/>
              <a:t>Treningsavgift</a:t>
            </a:r>
            <a:r>
              <a:rPr lang="en-US" sz="1200" cap="all" dirty="0"/>
              <a:t>, </a:t>
            </a:r>
            <a:r>
              <a:rPr lang="en-US" sz="1200" cap="all" err="1"/>
              <a:t>regnskap</a:t>
            </a:r>
            <a:r>
              <a:rPr lang="en-US" sz="1200" cap="all" dirty="0"/>
              <a:t>/</a:t>
            </a:r>
            <a:r>
              <a:rPr lang="en-US" sz="1200" cap="all" err="1"/>
              <a:t>budsjett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Utstyr</a:t>
            </a:r>
            <a:r>
              <a:rPr lang="en-US" sz="1200" cap="all" dirty="0"/>
              <a:t> </a:t>
            </a:r>
            <a:r>
              <a:rPr lang="en-US" sz="1200" cap="all" err="1"/>
              <a:t>og</a:t>
            </a:r>
            <a:r>
              <a:rPr lang="en-US" sz="1200" cap="all" dirty="0"/>
              <a:t> </a:t>
            </a:r>
            <a:r>
              <a:rPr lang="en-US" sz="1200" cap="all" err="1"/>
              <a:t>drakter</a:t>
            </a:r>
            <a:r>
              <a:rPr lang="en-US" sz="1200" cap="all" dirty="0"/>
              <a:t> </a:t>
            </a:r>
            <a:r>
              <a:rPr lang="en-US" sz="1200" cap="all" err="1"/>
              <a:t>samt</a:t>
            </a:r>
            <a:r>
              <a:rPr lang="en-US" sz="1200" cap="all" dirty="0"/>
              <a:t> </a:t>
            </a:r>
            <a:r>
              <a:rPr lang="en-US" sz="1200" cap="all" err="1"/>
              <a:t>Øvrig</a:t>
            </a:r>
            <a:r>
              <a:rPr lang="en-US" sz="1200" cap="all" dirty="0"/>
              <a:t> </a:t>
            </a:r>
            <a:r>
              <a:rPr lang="en-US" sz="1200" cap="all" err="1"/>
              <a:t>bekledning</a:t>
            </a:r>
            <a:r>
              <a:rPr lang="en-US" sz="1200" cap="all" dirty="0"/>
              <a:t> (</a:t>
            </a:r>
            <a:r>
              <a:rPr lang="en-US" sz="1200" cap="all" err="1"/>
              <a:t>treningstøy</a:t>
            </a:r>
            <a:r>
              <a:rPr lang="en-US" sz="1200" cap="all" dirty="0"/>
              <a:t>, </a:t>
            </a:r>
            <a:r>
              <a:rPr lang="en-US" sz="1200" cap="all" err="1"/>
              <a:t>sko</a:t>
            </a:r>
            <a:r>
              <a:rPr lang="en-US" sz="1200" cap="all" dirty="0"/>
              <a:t>, bag etc.)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Ballstørrelse</a:t>
            </a:r>
            <a:r>
              <a:rPr lang="en-US" sz="1200" cap="all" dirty="0"/>
              <a:t>/</a:t>
            </a:r>
            <a:r>
              <a:rPr lang="en-US" sz="1200" cap="all" err="1"/>
              <a:t>balltype</a:t>
            </a:r>
            <a:r>
              <a:rPr lang="en-US" sz="1200" cap="all" dirty="0"/>
              <a:t> (</a:t>
            </a:r>
            <a:r>
              <a:rPr lang="en-US" sz="1200" cap="all" err="1"/>
              <a:t>lær</a:t>
            </a:r>
            <a:r>
              <a:rPr lang="en-US" sz="1200" cap="all" dirty="0"/>
              <a:t> </a:t>
            </a:r>
            <a:r>
              <a:rPr lang="en-US" sz="1200" cap="all" err="1"/>
              <a:t>eller</a:t>
            </a:r>
            <a:r>
              <a:rPr lang="en-US" sz="1200" cap="all" dirty="0"/>
              <a:t> </a:t>
            </a:r>
            <a:r>
              <a:rPr lang="en-US" sz="1200" cap="all" err="1"/>
              <a:t>mykball</a:t>
            </a:r>
            <a:r>
              <a:rPr lang="en-US" sz="1200" cap="all" dirty="0"/>
              <a:t>)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rollefordeling</a:t>
            </a:r>
            <a:r>
              <a:rPr lang="en-US" sz="1200" cap="all" dirty="0"/>
              <a:t> </a:t>
            </a:r>
            <a:r>
              <a:rPr lang="en-US" sz="1200" cap="all" err="1"/>
              <a:t>rundt</a:t>
            </a:r>
            <a:r>
              <a:rPr lang="en-US" sz="1200" cap="all" dirty="0"/>
              <a:t> </a:t>
            </a:r>
            <a:r>
              <a:rPr lang="en-US" sz="1200" cap="all" err="1"/>
              <a:t>laget</a:t>
            </a:r>
            <a:r>
              <a:rPr lang="en-US" sz="1200" cap="all" dirty="0"/>
              <a:t>/</a:t>
            </a:r>
            <a:r>
              <a:rPr lang="en-US" sz="1200" cap="all" err="1"/>
              <a:t>gruppen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Forventninger</a:t>
            </a:r>
            <a:r>
              <a:rPr lang="en-US" sz="1200" cap="all" dirty="0"/>
              <a:t> </a:t>
            </a:r>
            <a:r>
              <a:rPr lang="en-US" sz="1200" cap="all" err="1"/>
              <a:t>til</a:t>
            </a:r>
            <a:r>
              <a:rPr lang="en-US" sz="1200" cap="all" dirty="0"/>
              <a:t> </a:t>
            </a:r>
            <a:r>
              <a:rPr lang="en-US" sz="1200" cap="all" err="1"/>
              <a:t>foresatte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Informasjonskanaler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Treninger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dirty="0"/>
              <a:t>Min </a:t>
            </a:r>
            <a:r>
              <a:rPr lang="en-US" sz="1200" cap="all" err="1"/>
              <a:t>Idrett</a:t>
            </a:r>
            <a:r>
              <a:rPr lang="en-US" sz="1200" cap="all" dirty="0"/>
              <a:t> </a:t>
            </a:r>
            <a:r>
              <a:rPr lang="en-US" sz="1200" cap="all" err="1"/>
              <a:t>og</a:t>
            </a:r>
            <a:r>
              <a:rPr lang="en-US" sz="1200" cap="all" dirty="0"/>
              <a:t> Min </a:t>
            </a:r>
            <a:r>
              <a:rPr lang="en-US" sz="1200" cap="all" err="1"/>
              <a:t>Håndball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dirty="0"/>
              <a:t>Cuper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err="1"/>
              <a:t>Dugnader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dirty="0"/>
              <a:t>Annet</a:t>
            </a:r>
            <a:endParaRPr lang="en-US" sz="12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cap="all" dirty="0"/>
              <a:t>Det </a:t>
            </a:r>
            <a:r>
              <a:rPr lang="en-US" sz="1200" cap="all" err="1"/>
              <a:t>skrives</a:t>
            </a:r>
            <a:r>
              <a:rPr lang="en-US" sz="1200" cap="all" dirty="0"/>
              <a:t> et </a:t>
            </a:r>
            <a:r>
              <a:rPr lang="en-US" sz="1200" cap="all" err="1"/>
              <a:t>kort</a:t>
            </a:r>
            <a:r>
              <a:rPr lang="en-US" sz="1200" cap="all" dirty="0"/>
              <a:t> </a:t>
            </a:r>
            <a:r>
              <a:rPr lang="en-US" sz="1200" cap="all" err="1"/>
              <a:t>møtereferat</a:t>
            </a:r>
            <a:r>
              <a:rPr lang="en-US" sz="1200" cap="all" dirty="0"/>
              <a:t> </a:t>
            </a:r>
            <a:r>
              <a:rPr lang="en-US" sz="1200" cap="all" err="1"/>
              <a:t>fra</a:t>
            </a:r>
            <a:r>
              <a:rPr lang="en-US" sz="1200" cap="all" dirty="0"/>
              <a:t> </a:t>
            </a:r>
            <a:r>
              <a:rPr lang="en-US" sz="1200" cap="all" err="1"/>
              <a:t>møtene</a:t>
            </a:r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321161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909724-2FAC-4941-A743-AB97A8A67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4355A-E47C-4874-222F-091BADBC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20" y="1107860"/>
            <a:ext cx="5847781" cy="10466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Styret og roller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FF60-9E6E-9834-077C-73E656B8D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121" y="1717564"/>
            <a:ext cx="5847780" cy="334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Styret har det overordnede ansvaret for klubbens drift, økonomi og utvikling, og arbeider for å sikre et godt og inkluderende håndballtilbud for alle medlemmer.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Styret består av frivillige som velges på årsmøtet, og medlemmene har ulike ansvarsområder innenfor både sportslig, administrativ og strategisk virksomhet.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395" y="539937"/>
            <a:ext cx="4525605" cy="5778126"/>
          </a:xfrm>
          <a:prstGeom prst="rect">
            <a:avLst/>
          </a:prstGeom>
          <a:solidFill>
            <a:schemeClr val="tx2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49379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C3D972-3048-7AE6-CAC2-C0FE90E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16" y="5558253"/>
            <a:ext cx="1042384" cy="8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FB8985-35BB-6A53-EAAB-A14443AFEF12}"/>
              </a:ext>
            </a:extLst>
          </p:cNvPr>
          <p:cNvSpPr txBox="1"/>
          <p:nvPr/>
        </p:nvSpPr>
        <p:spPr>
          <a:xfrm>
            <a:off x="5603849" y="1308384"/>
            <a:ext cx="20585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444444"/>
                </a:solidFill>
                <a:latin typeface="Barlow"/>
              </a:rPr>
              <a:t>Styremedlemmer</a:t>
            </a:r>
            <a:r>
              <a:rPr lang="en-US" b="1" dirty="0">
                <a:solidFill>
                  <a:srgbClr val="444444"/>
                </a:solidFill>
                <a:latin typeface="Barlow"/>
              </a:rPr>
              <a:t> 2025/26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1834EB-6AEC-4103-88A8-793B5CA1A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773479"/>
              </p:ext>
            </p:extLst>
          </p:nvPr>
        </p:nvGraphicFramePr>
        <p:xfrm>
          <a:off x="7983552" y="1304739"/>
          <a:ext cx="3891292" cy="42485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03742">
                  <a:extLst>
                    <a:ext uri="{9D8B030D-6E8A-4147-A177-3AD203B41FA5}">
                      <a16:colId xmlns:a16="http://schemas.microsoft.com/office/drawing/2014/main" val="1205378384"/>
                    </a:ext>
                  </a:extLst>
                </a:gridCol>
                <a:gridCol w="1184133">
                  <a:extLst>
                    <a:ext uri="{9D8B030D-6E8A-4147-A177-3AD203B41FA5}">
                      <a16:colId xmlns:a16="http://schemas.microsoft.com/office/drawing/2014/main" val="4110651293"/>
                    </a:ext>
                  </a:extLst>
                </a:gridCol>
                <a:gridCol w="1403417">
                  <a:extLst>
                    <a:ext uri="{9D8B030D-6E8A-4147-A177-3AD203B41FA5}">
                      <a16:colId xmlns:a16="http://schemas.microsoft.com/office/drawing/2014/main" val="3972438767"/>
                    </a:ext>
                  </a:extLst>
                </a:gridCol>
              </a:tblGrid>
              <a:tr h="3157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</a:rPr>
                        <a:t>Tittel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Navn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</a:rPr>
                        <a:t>Ansvar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3317737792"/>
                  </a:ext>
                </a:extLst>
              </a:tr>
              <a:tr h="5310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Styreleder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>
                        <a:effectLst/>
                      </a:endParaRP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35086759"/>
                  </a:ext>
                </a:extLst>
              </a:tr>
              <a:tr h="5310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Nestleder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</a:rPr>
                        <a:t>Arrangement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1951894252"/>
                  </a:ext>
                </a:extLst>
              </a:tr>
              <a:tr h="5310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Styremedlem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Økonomi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3874476611"/>
                  </a:ext>
                </a:extLst>
              </a:tr>
              <a:tr h="5310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Styremedlem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Barnehåndball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2626779955"/>
                  </a:ext>
                </a:extLst>
              </a:tr>
              <a:tr h="5310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Styremedlem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</a:rPr>
                        <a:t>Marked/</a:t>
                      </a:r>
                      <a:r>
                        <a:rPr lang="en-US" sz="1400" err="1">
                          <a:effectLst/>
                        </a:rPr>
                        <a:t>spons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1212607345"/>
                  </a:ext>
                </a:extLst>
              </a:tr>
              <a:tr h="5310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Styremedlem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Rekruttering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2701113544"/>
                  </a:ext>
                </a:extLst>
              </a:tr>
              <a:tr h="74636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err="1">
                          <a:effectLst/>
                        </a:rPr>
                        <a:t>Styremedlem</a:t>
                      </a: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71766" marR="71766" marT="35883" marB="35883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>
                          <a:effectLst/>
                        </a:rPr>
                        <a:t>Sportslig</a:t>
                      </a:r>
                    </a:p>
                  </a:txBody>
                  <a:tcPr marL="71766" marR="71766" marT="35883" marB="35883" anchor="ctr"/>
                </a:tc>
                <a:extLst>
                  <a:ext uri="{0D108BD9-81ED-4DB2-BD59-A6C34878D82A}">
                    <a16:rowId xmlns:a16="http://schemas.microsoft.com/office/drawing/2014/main" val="79843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6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7E3B0-3CEC-A4EF-2A31-3F45927F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5D9D01-5DBD-6593-9B23-A763887E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SPORTSLIG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B00FC-4EA1-EAE9-E52C-BCA397E23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cap="all"/>
              <a:t>Informasjon fra hovedtrener/trenerteam</a:t>
            </a:r>
            <a:endParaRPr lang="en-US"/>
          </a:p>
          <a:p>
            <a:pPr marL="285750"/>
            <a:r>
              <a:rPr lang="en-US" cap="all"/>
              <a:t>Aktivitetsserie</a:t>
            </a:r>
            <a:endParaRPr lang="en-US"/>
          </a:p>
          <a:p>
            <a:pPr marL="285750"/>
            <a:r>
              <a:rPr lang="en-US" cap="all"/>
              <a:t>Regionsserie</a:t>
            </a:r>
            <a:endParaRPr lang="en-US"/>
          </a:p>
          <a:p>
            <a:pPr marL="285750"/>
            <a:r>
              <a:rPr lang="en-US" cap="all"/>
              <a:t>beachhåndball</a:t>
            </a: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6298D5-1551-2EF5-9CC5-7D4D272465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539" r="24026" b="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804E21-5B65-C557-BA22-85A0D42F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610" b="2"/>
          <a:stretch>
            <a:fillRect/>
          </a:stretch>
        </p:blipFill>
        <p:spPr bwMode="auto">
          <a:xfrm>
            <a:off x="9729260" y="4792870"/>
            <a:ext cx="648009" cy="567303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9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2014-949C-D797-709D-4A447331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lAGSØKONOMI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C2C8-C19B-F731-4993-C2E8C7B025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 cap="all" dirty="0">
                <a:ea typeface="+mn-lt"/>
                <a:cs typeface="+mn-lt"/>
              </a:rPr>
              <a:t>Treningsavgift</a:t>
            </a:r>
            <a:endParaRPr lang="en-US" dirty="0">
              <a:ea typeface="+mn-lt"/>
              <a:cs typeface="+mn-lt"/>
            </a:endParaRPr>
          </a:p>
          <a:p>
            <a:r>
              <a:rPr lang="nb-NO" sz="1800" cap="all" dirty="0" err="1">
                <a:ea typeface="+mn-lt"/>
                <a:cs typeface="+mn-lt"/>
              </a:rPr>
              <a:t>mEDLEMSKONTINGENT</a:t>
            </a:r>
            <a:endParaRPr lang="nb-NO" sz="1800" cap="all" dirty="0">
              <a:ea typeface="+mn-lt"/>
              <a:cs typeface="+mn-lt"/>
            </a:endParaRPr>
          </a:p>
          <a:p>
            <a:r>
              <a:rPr lang="nb-NO" sz="1800" cap="all" dirty="0">
                <a:ea typeface="+mn-lt"/>
                <a:cs typeface="+mn-lt"/>
              </a:rPr>
              <a:t>Regnskap/budsjett</a:t>
            </a:r>
            <a:endParaRPr lang="en-US" dirty="0">
              <a:ea typeface="+mn-lt"/>
              <a:cs typeface="+mn-lt"/>
            </a:endParaRPr>
          </a:p>
          <a:p>
            <a:endParaRPr lang="nb-NO" sz="1800" cap="all" dirty="0"/>
          </a:p>
          <a:p>
            <a:r>
              <a:rPr lang="nb-NO" sz="1800" cap="all" dirty="0">
                <a:ea typeface="+mn-lt"/>
                <a:cs typeface="+mn-lt"/>
                <a:hlinkClick r:id="rId2"/>
              </a:rPr>
              <a:t>https://teiehk.no/medlemskap</a:t>
            </a:r>
            <a:endParaRPr lang="nb-NO" sz="1800" cap="all" dirty="0">
              <a:ea typeface="+mn-lt"/>
              <a:cs typeface="+mn-lt"/>
            </a:endParaRPr>
          </a:p>
          <a:p>
            <a:r>
              <a:rPr lang="nb-NO" sz="1800" cap="all" dirty="0"/>
              <a:t>LISENS OG FORSIKRING</a:t>
            </a:r>
            <a:endParaRPr lang="nb-NO" b="1" dirty="0">
              <a:latin typeface="Barlow"/>
            </a:endParaRPr>
          </a:p>
          <a:p>
            <a:r>
              <a:rPr lang="nb-NO" sz="1400" cap="all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Fra det året man fyller </a:t>
            </a:r>
            <a:r>
              <a:rPr lang="nb-NO" sz="1400" b="1" cap="all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13 år</a:t>
            </a:r>
            <a:r>
              <a:rPr lang="nb-NO" sz="1400" cap="all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, tilkommer lisens til Norges Håndballforbund.</a:t>
            </a:r>
            <a:br>
              <a:rPr lang="nb-NO" sz="1400" cap="all" dirty="0">
                <a:latin typeface="Aptos"/>
                <a:ea typeface="Open Sans"/>
                <a:cs typeface="Open Sans"/>
              </a:rPr>
            </a:br>
            <a:r>
              <a:rPr lang="nb-NO" sz="1400" cap="all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Lisensen forfaller 1. september hvert år og må være betalt for å kunne spille kamper.</a:t>
            </a:r>
            <a:endParaRPr lang="nb-NO" dirty="0">
              <a:latin typeface="Aptos"/>
            </a:endParaRPr>
          </a:p>
          <a:p>
            <a:endParaRPr lang="nb-NO" sz="1800" cap="all" dirty="0"/>
          </a:p>
          <a:p>
            <a:endParaRPr lang="nb-NO" sz="1800" cap="all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C373FA-EAF0-2A29-8B9B-30573EEE8A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9785110"/>
              </p:ext>
            </p:extLst>
          </p:nvPr>
        </p:nvGraphicFramePr>
        <p:xfrm>
          <a:off x="6094895" y="1417017"/>
          <a:ext cx="5181599" cy="18357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4021">
                  <a:extLst>
                    <a:ext uri="{9D8B030D-6E8A-4147-A177-3AD203B41FA5}">
                      <a16:colId xmlns:a16="http://schemas.microsoft.com/office/drawing/2014/main" val="2562384920"/>
                    </a:ext>
                  </a:extLst>
                </a:gridCol>
                <a:gridCol w="3207578">
                  <a:extLst>
                    <a:ext uri="{9D8B030D-6E8A-4147-A177-3AD203B41FA5}">
                      <a16:colId xmlns:a16="http://schemas.microsoft.com/office/drawing/2014/main" val="112171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>
                          <a:effectLst/>
                        </a:rPr>
                        <a:t>Beskrivelse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>
                          <a:effectLst/>
                        </a:rPr>
                        <a:t>Pris (årlig)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8835"/>
                  </a:ext>
                </a:extLst>
              </a:tr>
              <a:tr h="37271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0-8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Kr 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2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9-99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Kr 300,-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Rolleinnehavere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Kr 100,-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9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Støttemedlem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Kr 100,-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50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0810A7-B133-4B94-F5CE-B5D19A0F3ACB}"/>
              </a:ext>
            </a:extLst>
          </p:cNvPr>
          <p:cNvSpPr txBox="1"/>
          <p:nvPr/>
        </p:nvSpPr>
        <p:spPr>
          <a:xfrm>
            <a:off x="6016486" y="362226"/>
            <a:ext cx="4267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444444"/>
                </a:solidFill>
                <a:latin typeface="Barlow"/>
              </a:rPr>
              <a:t>Satsene for medlemskontingent</a:t>
            </a:r>
          </a:p>
          <a:p>
            <a:r>
              <a:rPr lang="en-US" i="1">
                <a:solidFill>
                  <a:srgbClr val="444444"/>
                </a:solidFill>
                <a:latin typeface="Open Sans"/>
                <a:ea typeface="Open Sans"/>
                <a:cs typeface="Open Sans"/>
              </a:rPr>
              <a:t>Rolleinnehavere og støttemedlemmer har fulle rettigheter</a:t>
            </a:r>
          </a:p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E66F5C6-B8E6-6E40-4664-349CA596E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17591"/>
              </p:ext>
            </p:extLst>
          </p:nvPr>
        </p:nvGraphicFramePr>
        <p:xfrm>
          <a:off x="6107043" y="4008782"/>
          <a:ext cx="5211151" cy="25672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6956">
                  <a:extLst>
                    <a:ext uri="{9D8B030D-6E8A-4147-A177-3AD203B41FA5}">
                      <a16:colId xmlns:a16="http://schemas.microsoft.com/office/drawing/2014/main" val="3489285687"/>
                    </a:ext>
                  </a:extLst>
                </a:gridCol>
                <a:gridCol w="3444195">
                  <a:extLst>
                    <a:ext uri="{9D8B030D-6E8A-4147-A177-3AD203B41FA5}">
                      <a16:colId xmlns:a16="http://schemas.microsoft.com/office/drawing/2014/main" val="3876094590"/>
                    </a:ext>
                  </a:extLst>
                </a:gridCol>
              </a:tblGrid>
              <a:tr h="37271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>
                          <a:effectLst/>
                        </a:rPr>
                        <a:t>Pris (sesong)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8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6 - 7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Kr 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25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8 - 10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Kr 800,-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94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11 - 12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Kr 1 200,-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94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13 - 14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Kr 1 500,-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43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15 - 16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Kr 1 600,-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9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&gt; 16 år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Kr 3 000,-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355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879C0E-5E13-4DB9-A16E-48810AD0426A}"/>
              </a:ext>
            </a:extLst>
          </p:cNvPr>
          <p:cNvSpPr txBox="1"/>
          <p:nvPr/>
        </p:nvSpPr>
        <p:spPr>
          <a:xfrm>
            <a:off x="6016487" y="35648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444444"/>
                </a:solidFill>
                <a:latin typeface="Barlow"/>
              </a:rPr>
              <a:t>Treningsavgift</a:t>
            </a:r>
          </a:p>
        </p:txBody>
      </p:sp>
    </p:spTree>
    <p:extLst>
      <p:ext uri="{BB962C8B-B14F-4D97-AF65-F5344CB8AC3E}">
        <p14:creationId xmlns:p14="http://schemas.microsoft.com/office/powerpoint/2010/main" val="5269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379FA-A3A0-4018-92ED-831E6BF3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4144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DRAKTER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2E242-CBB0-70BD-9010-CE5394F57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696670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All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bestilling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av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drakter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skal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nå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gå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via </a:t>
            </a:r>
            <a:r>
              <a:rPr lang="en-US" sz="1400" dirty="0">
                <a:solidFill>
                  <a:srgbClr val="E30715"/>
                </a:solidFill>
                <a:latin typeface="Aptos"/>
                <a:ea typeface="Open Sans"/>
                <a:cs typeface="Open Sans"/>
                <a:hlinkClick r:id="rId2"/>
              </a:rPr>
              <a:t>Sportslig Utvalg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</a:t>
            </a:r>
            <a:br>
              <a:rPr lang="en-US" sz="1400" dirty="0">
                <a:latin typeface="Aptos"/>
                <a:ea typeface="Open Sans"/>
                <a:cs typeface="Open Sans"/>
              </a:rPr>
            </a:b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Trykking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utlevering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av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draktene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skjer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hos </a:t>
            </a:r>
            <a:r>
              <a:rPr lang="en-US" sz="1400" dirty="0">
                <a:solidFill>
                  <a:srgbClr val="E30715"/>
                </a:solidFill>
                <a:latin typeface="Aptos"/>
                <a:ea typeface="Open Sans"/>
                <a:cs typeface="Open Sans"/>
                <a:hlinkClick r:id="rId3"/>
              </a:rPr>
              <a:t>Intersport Kilen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</a:t>
            </a:r>
            <a:endParaRPr lang="en-US" sz="2200"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err="1">
                <a:solidFill>
                  <a:srgbClr val="444444"/>
                </a:solidFill>
                <a:latin typeface="Aptos"/>
              </a:rPr>
              <a:t>Slik</a:t>
            </a:r>
            <a:r>
              <a:rPr lang="en-US" b="1" dirty="0">
                <a:solidFill>
                  <a:srgbClr val="444444"/>
                </a:solidFill>
                <a:latin typeface="Aptos"/>
              </a:rPr>
              <a:t> </a:t>
            </a:r>
            <a:r>
              <a:rPr lang="en-US" b="1" err="1">
                <a:solidFill>
                  <a:srgbClr val="444444"/>
                </a:solidFill>
                <a:latin typeface="Aptos"/>
              </a:rPr>
              <a:t>fungerer</a:t>
            </a:r>
            <a:r>
              <a:rPr lang="en-US" b="1" dirty="0">
                <a:solidFill>
                  <a:srgbClr val="444444"/>
                </a:solidFill>
                <a:latin typeface="Aptos"/>
              </a:rPr>
              <a:t> </a:t>
            </a:r>
            <a:r>
              <a:rPr lang="en-US" b="1" err="1">
                <a:solidFill>
                  <a:srgbClr val="444444"/>
                </a:solidFill>
                <a:latin typeface="Aptos"/>
              </a:rPr>
              <a:t>bestillingen</a:t>
            </a:r>
            <a:r>
              <a:rPr lang="en-US" b="1" dirty="0">
                <a:solidFill>
                  <a:srgbClr val="444444"/>
                </a:solidFill>
                <a:latin typeface="Aptos"/>
              </a:rPr>
              <a:t>:</a:t>
            </a:r>
            <a:endParaRPr lang="en-US"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Lagledere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fyller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ut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klubbens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bestillingsskjema</a:t>
            </a:r>
            <a:endParaRPr lang="en-US" err="1">
              <a:solidFill>
                <a:srgbClr val="000000"/>
              </a:solidFill>
              <a:latin typeface="Aptos"/>
              <a:ea typeface="Open Sans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Skjemaet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sendes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til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Sportslig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Utvalg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: </a:t>
            </a:r>
            <a:r>
              <a:rPr lang="en-US" b="1" dirty="0">
                <a:solidFill>
                  <a:srgbClr val="E30715"/>
                </a:solidFill>
                <a:latin typeface="Aptos"/>
                <a:ea typeface="Open Sans"/>
                <a:cs typeface="Open Sans"/>
                <a:hlinkClick r:id="rId4"/>
              </a:rPr>
              <a:t>sport@teiehk.no</a:t>
            </a:r>
            <a:endParaRPr lang="en-US">
              <a:latin typeface="Apto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Drakter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trykkes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hentes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4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ferdig</a:t>
            </a:r>
            <a:r>
              <a:rPr lang="en-US" sz="14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hos Intersport </a:t>
            </a:r>
            <a:r>
              <a:rPr lang="en-US" sz="140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Kilen</a:t>
            </a:r>
            <a:endParaRPr lang="en-US">
              <a:solidFill>
                <a:srgbClr val="000000"/>
              </a:solidFill>
              <a:latin typeface="Aptos"/>
              <a:ea typeface="Open Sans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Lagleder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(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oppgitt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på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skjema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)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får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SMS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når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draktene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er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klare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til</a:t>
            </a:r>
            <a:r>
              <a:rPr lang="en-US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henting</a:t>
            </a:r>
          </a:p>
          <a:p>
            <a:pPr>
              <a:buChar char="•"/>
            </a:pPr>
            <a:r>
              <a:rPr lang="en-US" b="1" i="1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Leveringstid</a:t>
            </a:r>
            <a:r>
              <a:rPr lang="en-US" b="1" i="1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: Intersport Kilen </a:t>
            </a:r>
            <a:r>
              <a:rPr lang="en-US" b="1" i="1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garanterer</a:t>
            </a:r>
            <a:r>
              <a:rPr lang="en-US" b="1" i="1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levering </a:t>
            </a:r>
            <a:r>
              <a:rPr lang="en-US" b="1" i="1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innen</a:t>
            </a:r>
            <a:r>
              <a:rPr lang="en-US" b="1" i="1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14 </a:t>
            </a:r>
            <a:r>
              <a:rPr lang="en-US" b="1" i="1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dager</a:t>
            </a:r>
            <a:r>
              <a:rPr lang="en-US" b="1" i="1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, normal levering er 7–10 </a:t>
            </a:r>
            <a:r>
              <a:rPr lang="en-US" b="1" i="1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dager</a:t>
            </a:r>
            <a:r>
              <a:rPr lang="en-US" b="1" i="1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</a:t>
            </a:r>
            <a:endParaRPr lang="en-US">
              <a:latin typeface="Aptos"/>
            </a:endParaRPr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5"/>
              </a:rPr>
              <a:t>https://teiehk.no/info-trenerelagledere/nye-rutiner-for-bestilling-og-supplering-av-drakter</a:t>
            </a:r>
            <a:endParaRPr lang="en-US" sz="1200">
              <a:ea typeface="+mn-lt"/>
              <a:cs typeface="+mn-lt"/>
            </a:endParaRPr>
          </a:p>
          <a:p>
            <a:endParaRPr lang="en-US" sz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B06F0-BFA9-CA88-4DB4-563419402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l="18860" r="2471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94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DD8AA-0598-5572-CAF8-7F2B887661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82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1287D-B4D7-B477-AFE6-3F36AE2F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22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RESSURSER I LAGET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39EB-CD94-0EC3-28B3-55A4E3172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HOVEDTRENER</a:t>
            </a:r>
          </a:p>
          <a:p>
            <a:r>
              <a:rPr lang="en-US" sz="2000"/>
              <a:t>ASS.TRENER</a:t>
            </a:r>
            <a:endParaRPr lang="en-US" sz="2000" dirty="0"/>
          </a:p>
          <a:p>
            <a:r>
              <a:rPr lang="en-US" sz="2000"/>
              <a:t>LAGLEDER</a:t>
            </a:r>
            <a:endParaRPr lang="en-US" sz="2000" dirty="0"/>
          </a:p>
          <a:p>
            <a:r>
              <a:rPr lang="en-US" sz="2000" dirty="0"/>
              <a:t>FORELDREKONTAKT</a:t>
            </a:r>
          </a:p>
          <a:p>
            <a:r>
              <a:rPr lang="en-US" sz="2000"/>
              <a:t>DUGNADSANSVARLIG</a:t>
            </a:r>
            <a:endParaRPr lang="en-US" sz="2000" dirty="0"/>
          </a:p>
          <a:p>
            <a:r>
              <a:rPr lang="en-US" sz="2000" dirty="0"/>
              <a:t>SOSIALANSVARLIG</a:t>
            </a:r>
          </a:p>
          <a:p>
            <a:r>
              <a:rPr lang="en-US" sz="2000" dirty="0"/>
              <a:t>SOME ANSVARLIG</a:t>
            </a:r>
          </a:p>
        </p:txBody>
      </p:sp>
    </p:spTree>
    <p:extLst>
      <p:ext uri="{BB962C8B-B14F-4D97-AF65-F5344CB8AC3E}">
        <p14:creationId xmlns:p14="http://schemas.microsoft.com/office/powerpoint/2010/main" val="17396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DB987-A2DF-8245-828B-90C8823D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6996"/>
            <a:ext cx="6128828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VERDILØFTET - VETTREGLER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F4AE7-462E-238F-F417-C1889FEB4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600" b="1" err="1"/>
              <a:t>Vettreglene</a:t>
            </a:r>
            <a:r>
              <a:rPr lang="en-US" sz="1600" b="1" dirty="0"/>
              <a:t> for </a:t>
            </a:r>
            <a:r>
              <a:rPr lang="en-US" sz="1600" b="1" err="1"/>
              <a:t>håndballfamilien</a:t>
            </a:r>
            <a:endParaRPr lang="en-US" sz="1600"/>
          </a:p>
          <a:p>
            <a:r>
              <a:rPr lang="en-US" sz="1600" dirty="0"/>
              <a:t>Som </a:t>
            </a:r>
            <a:r>
              <a:rPr lang="en-US" sz="1600" err="1"/>
              <a:t>en</a:t>
            </a:r>
            <a:r>
              <a:rPr lang="en-US" sz="1600" dirty="0"/>
              <a:t> del av </a:t>
            </a:r>
            <a:r>
              <a:rPr lang="en-US" sz="1600" err="1"/>
              <a:t>Verdiløftet</a:t>
            </a:r>
            <a:r>
              <a:rPr lang="en-US" sz="1600" dirty="0"/>
              <a:t> </a:t>
            </a:r>
            <a:r>
              <a:rPr lang="en-US" sz="1600" err="1"/>
              <a:t>har</a:t>
            </a:r>
            <a:r>
              <a:rPr lang="en-US" sz="1600" dirty="0"/>
              <a:t> NHF </a:t>
            </a:r>
            <a:r>
              <a:rPr lang="en-US" sz="1600" err="1"/>
              <a:t>laget</a:t>
            </a:r>
            <a:r>
              <a:rPr lang="en-US" sz="1600" dirty="0"/>
              <a:t> </a:t>
            </a:r>
            <a:r>
              <a:rPr lang="en-US" sz="1600" err="1"/>
              <a:t>egne</a:t>
            </a:r>
            <a:r>
              <a:rPr lang="en-US" sz="1600" dirty="0"/>
              <a:t> </a:t>
            </a:r>
            <a:r>
              <a:rPr lang="en-US" sz="1600" i="1" err="1"/>
              <a:t>vettregler</a:t>
            </a:r>
            <a:r>
              <a:rPr lang="en-US" sz="1600" dirty="0"/>
              <a:t> – </a:t>
            </a:r>
            <a:r>
              <a:rPr lang="en-US" sz="1600" err="1"/>
              <a:t>enkle</a:t>
            </a:r>
            <a:r>
              <a:rPr lang="en-US" sz="1600" dirty="0"/>
              <a:t> </a:t>
            </a:r>
            <a:r>
              <a:rPr lang="en-US" sz="1600" err="1"/>
              <a:t>leveregler</a:t>
            </a:r>
            <a:r>
              <a:rPr lang="en-US" sz="1600" dirty="0"/>
              <a:t> </a:t>
            </a:r>
            <a:r>
              <a:rPr lang="en-US" sz="1600" err="1"/>
              <a:t>som</a:t>
            </a:r>
            <a:r>
              <a:rPr lang="en-US" sz="1600" dirty="0"/>
              <a:t> </a:t>
            </a:r>
            <a:r>
              <a:rPr lang="en-US" sz="1600" err="1"/>
              <a:t>gjelder</a:t>
            </a:r>
            <a:r>
              <a:rPr lang="en-US" sz="1600" dirty="0"/>
              <a:t> for hele </a:t>
            </a:r>
            <a:r>
              <a:rPr lang="en-US" sz="1600" err="1"/>
              <a:t>håndballfamilien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>I </a:t>
            </a:r>
            <a:r>
              <a:rPr lang="en-US" sz="1600" err="1"/>
              <a:t>Teie</a:t>
            </a:r>
            <a:r>
              <a:rPr lang="en-US" sz="1600" dirty="0"/>
              <a:t> HK </a:t>
            </a:r>
            <a:r>
              <a:rPr lang="en-US" sz="1600" err="1"/>
              <a:t>bruker</a:t>
            </a:r>
            <a:r>
              <a:rPr lang="en-US" sz="1600" dirty="0"/>
              <a:t> vi </a:t>
            </a:r>
            <a:r>
              <a:rPr lang="en-US" sz="1600" err="1"/>
              <a:t>disse</a:t>
            </a:r>
            <a:r>
              <a:rPr lang="en-US" sz="1600" dirty="0"/>
              <a:t> </a:t>
            </a:r>
            <a:r>
              <a:rPr lang="en-US" sz="1600" err="1"/>
              <a:t>som</a:t>
            </a:r>
            <a:r>
              <a:rPr lang="en-US" sz="1600" dirty="0"/>
              <a:t> </a:t>
            </a:r>
            <a:r>
              <a:rPr lang="en-US" sz="1600" err="1"/>
              <a:t>en</a:t>
            </a:r>
            <a:r>
              <a:rPr lang="en-US" sz="1600" dirty="0"/>
              <a:t> </a:t>
            </a:r>
            <a:r>
              <a:rPr lang="en-US" sz="1600" err="1"/>
              <a:t>rettesnor</a:t>
            </a:r>
            <a:r>
              <a:rPr lang="en-US" sz="1600" dirty="0"/>
              <a:t> </a:t>
            </a:r>
            <a:r>
              <a:rPr lang="en-US" sz="1600" err="1"/>
              <a:t>i</a:t>
            </a:r>
            <a:r>
              <a:rPr lang="en-US" sz="1600" dirty="0"/>
              <a:t> </a:t>
            </a:r>
            <a:r>
              <a:rPr lang="en-US" sz="1600" err="1"/>
              <a:t>hverdagen</a:t>
            </a:r>
            <a:r>
              <a:rPr lang="en-US" sz="1600" dirty="0"/>
              <a:t>:</a:t>
            </a:r>
          </a:p>
          <a:p>
            <a:r>
              <a:rPr lang="en-US" sz="1600" b="1" err="1">
                <a:solidFill>
                  <a:srgbClr val="444444"/>
                </a:solidFill>
                <a:latin typeface="Aptos"/>
              </a:rPr>
              <a:t>Verdiløftet</a:t>
            </a:r>
            <a:r>
              <a:rPr lang="en-US" sz="1600" b="1" dirty="0">
                <a:solidFill>
                  <a:srgbClr val="444444"/>
                </a:solidFill>
                <a:latin typeface="Aptos"/>
              </a:rPr>
              <a:t> </a:t>
            </a:r>
            <a:r>
              <a:rPr lang="en-US" sz="1600" b="1" err="1">
                <a:solidFill>
                  <a:srgbClr val="444444"/>
                </a:solidFill>
                <a:latin typeface="Aptos"/>
              </a:rPr>
              <a:t>i</a:t>
            </a:r>
            <a:r>
              <a:rPr lang="en-US" sz="1600" b="1" dirty="0">
                <a:solidFill>
                  <a:srgbClr val="444444"/>
                </a:solidFill>
                <a:latin typeface="Aptos"/>
              </a:rPr>
              <a:t> </a:t>
            </a:r>
            <a:r>
              <a:rPr lang="en-US" sz="1600" b="1" err="1">
                <a:solidFill>
                  <a:srgbClr val="444444"/>
                </a:solidFill>
                <a:latin typeface="Aptos"/>
              </a:rPr>
              <a:t>praksis</a:t>
            </a:r>
            <a:r>
              <a:rPr lang="en-US" sz="1600" b="1" dirty="0">
                <a:solidFill>
                  <a:srgbClr val="444444"/>
                </a:solidFill>
                <a:latin typeface="Aptos"/>
              </a:rPr>
              <a:t> </a:t>
            </a:r>
            <a:r>
              <a:rPr lang="en-US" sz="1600" b="1" err="1">
                <a:solidFill>
                  <a:srgbClr val="444444"/>
                </a:solidFill>
                <a:latin typeface="Aptos"/>
              </a:rPr>
              <a:t>i</a:t>
            </a:r>
            <a:r>
              <a:rPr lang="en-US" sz="1600" b="1" dirty="0">
                <a:solidFill>
                  <a:srgbClr val="444444"/>
                </a:solidFill>
                <a:latin typeface="Aptos"/>
              </a:rPr>
              <a:t> </a:t>
            </a:r>
            <a:r>
              <a:rPr lang="en-US" sz="1600" b="1" err="1">
                <a:solidFill>
                  <a:srgbClr val="444444"/>
                </a:solidFill>
                <a:latin typeface="Aptos"/>
              </a:rPr>
              <a:t>Teie</a:t>
            </a:r>
            <a:r>
              <a:rPr lang="en-US" sz="1600" b="1" dirty="0">
                <a:solidFill>
                  <a:srgbClr val="444444"/>
                </a:solidFill>
                <a:latin typeface="Aptos"/>
              </a:rPr>
              <a:t> HK</a:t>
            </a:r>
            <a:endParaRPr lang="en-US" sz="1600">
              <a:latin typeface="Aptos"/>
            </a:endParaRPr>
          </a:p>
          <a:p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Teie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HK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ønsker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vi at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Verdiløftet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vettreglene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skal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være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synlige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klubbhverdagen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 Det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betyr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blant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dirty="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annet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at:</a:t>
            </a:r>
            <a:endParaRPr lang="en-US" sz="1600" dirty="0">
              <a:latin typeface="Aptos"/>
            </a:endParaRPr>
          </a:p>
          <a:p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Trener-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lagledermøter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tar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opp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verdier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holdninger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,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ikke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bare det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sportslige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</a:t>
            </a:r>
            <a:endParaRPr lang="en-US" sz="1600">
              <a:latin typeface="Aptos"/>
            </a:endParaRPr>
          </a:p>
          <a:p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Dommere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,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trenere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spillere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får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støtte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til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å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bruke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vettreglene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aktivt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kamp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trening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</a:t>
            </a:r>
            <a:endParaRPr lang="en-US" sz="1600">
              <a:latin typeface="Aptos"/>
            </a:endParaRPr>
          </a:p>
          <a:p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Foreldre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foresatte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inviteres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til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å ta del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i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klubbens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verdigrunnlag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gjennom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møter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og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kommunikasjon</a:t>
            </a:r>
            <a:r>
              <a:rPr lang="en-US" sz="1600" dirty="0">
                <a:solidFill>
                  <a:srgbClr val="444444"/>
                </a:solidFill>
                <a:latin typeface="Aptos"/>
                <a:ea typeface="Open Sans"/>
                <a:cs typeface="Open Sans"/>
              </a:rPr>
              <a:t>.</a:t>
            </a:r>
            <a:endParaRPr lang="en-US" sz="1600">
              <a:latin typeface="Aptos"/>
            </a:endParaRPr>
          </a:p>
          <a:p>
            <a:endParaRPr lang="en-US" sz="1600" dirty="0"/>
          </a:p>
          <a:p>
            <a:r>
              <a:rPr lang="en-US" sz="2000" dirty="0">
                <a:ea typeface="+mn-lt"/>
                <a:cs typeface="+mn-lt"/>
                <a:hlinkClick r:id="rId2"/>
              </a:rPr>
              <a:t>https://teiehk.no/klubben/verdiloftet</a:t>
            </a:r>
            <a:endParaRPr lang="en-US" sz="2000">
              <a:ea typeface="+mn-lt"/>
              <a:cs typeface="+mn-lt"/>
            </a:endParaRPr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08DF0-3781-F693-B0C1-25DA9C23D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52762" y="563815"/>
            <a:ext cx="1968829" cy="2782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6D23C-56C0-1C97-0CFF-80FD528D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348" y="563815"/>
            <a:ext cx="1968829" cy="2782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8078C-ECC6-4AED-C88B-EDF83862C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600" y="3518351"/>
            <a:ext cx="1975153" cy="2791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0AEBFF-1C31-47F2-B315-3CE9FA39A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186" y="3509068"/>
            <a:ext cx="1975153" cy="27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73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d9f623-7056-4de9-90bf-e813a867d7bc" xsi:nil="true"/>
    <lcf76f155ced4ddcb4097134ff3c332f xmlns="26ece0c6-1948-44c9-9c6b-db66d0011fdc">
      <Terms xmlns="http://schemas.microsoft.com/office/infopath/2007/PartnerControls"/>
    </lcf76f155ced4ddcb4097134ff3c332f>
    <Forklaring xmlns="26ece0c6-1948-44c9-9c6b-db66d0011fdc" xsi:nil="true"/>
    <dato xmlns="26ece0c6-1948-44c9-9c6b-db66d0011f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B032D9123D964B8B1F5AE3FBB45838" ma:contentTypeVersion="14" ma:contentTypeDescription="Opprett et nytt dokument." ma:contentTypeScope="" ma:versionID="be3a249a0b88047a62e1e16355290336">
  <xsd:schema xmlns:xsd="http://www.w3.org/2001/XMLSchema" xmlns:xs="http://www.w3.org/2001/XMLSchema" xmlns:p="http://schemas.microsoft.com/office/2006/metadata/properties" xmlns:ns2="26ece0c6-1948-44c9-9c6b-db66d0011fdc" xmlns:ns3="48d9f623-7056-4de9-90bf-e813a867d7bc" targetNamespace="http://schemas.microsoft.com/office/2006/metadata/properties" ma:root="true" ma:fieldsID="365626a85e96ccd5a6751302143a3c88" ns2:_="" ns3:_="">
    <xsd:import namespace="26ece0c6-1948-44c9-9c6b-db66d0011fdc"/>
    <xsd:import namespace="48d9f623-7056-4de9-90bf-e813a867d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dato" minOccurs="0"/>
                <xsd:element ref="ns3:SharedWithUsers" minOccurs="0"/>
                <xsd:element ref="ns3:SharedWithDetails" minOccurs="0"/>
                <xsd:element ref="ns2:Forkla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ce0c6-1948-44c9-9c6b-db66d0011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o" ma:index="18" nillable="true" ma:displayName="dato" ma:format="DateOnly" ma:internalName="dato">
      <xsd:simpleType>
        <xsd:restriction base="dms:DateTime"/>
      </xsd:simpleType>
    </xsd:element>
    <xsd:element name="Forklaring" ma:index="21" nillable="true" ma:displayName="Forklaring" ma:internalName="Forklar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9f623-7056-4de9-90bf-e813a867d7b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bbed37-9d3e-47a0-a247-8148d4acba41}" ma:internalName="TaxCatchAll" ma:showField="CatchAllData" ma:web="48d9f623-7056-4de9-90bf-e813a867d7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D0834-8D5F-43A7-B797-FAB3FB25AFAA}">
  <ds:schemaRefs>
    <ds:schemaRef ds:uri="26ece0c6-1948-44c9-9c6b-db66d0011fdc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8d9f623-7056-4de9-90bf-e813a867d7bc"/>
  </ds:schemaRefs>
</ds:datastoreItem>
</file>

<file path=customXml/itemProps2.xml><?xml version="1.0" encoding="utf-8"?>
<ds:datastoreItem xmlns:ds="http://schemas.openxmlformats.org/officeDocument/2006/customXml" ds:itemID="{DEF9DF8B-53CD-4F45-B46A-87C9EBCF9E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9E4F7-D35D-400D-AB80-42A6E16D3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ece0c6-1948-44c9-9c6b-db66d0011fdc"/>
    <ds:schemaRef ds:uri="48d9f623-7056-4de9-90bf-e813a867d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680</Words>
  <Application>Microsoft Office PowerPoint</Application>
  <PresentationFormat>Widescreen</PresentationFormat>
  <Paragraphs>122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Office-tema</vt:lpstr>
      <vt:lpstr>PowerPoint Presentation</vt:lpstr>
      <vt:lpstr>PowerPoint Presentation</vt:lpstr>
      <vt:lpstr>AGENDA</vt:lpstr>
      <vt:lpstr>Styret og roller</vt:lpstr>
      <vt:lpstr>SPORTSLIG</vt:lpstr>
      <vt:lpstr>lAGSØKONOMI</vt:lpstr>
      <vt:lpstr>DRAKTER</vt:lpstr>
      <vt:lpstr>RESSURSER I LAGET</vt:lpstr>
      <vt:lpstr>VERDILØFTET - VETTREGLER</vt:lpstr>
      <vt:lpstr>INFORMASJONSKANALER</vt:lpstr>
      <vt:lpstr>MIN HÅNDBALL</vt:lpstr>
      <vt:lpstr>DUGNAD</vt:lpstr>
      <vt:lpstr>Cuper</vt:lpstr>
      <vt:lpstr>PowerPoint Presentation</vt:lpstr>
    </vt:vector>
  </TitlesOfParts>
  <Company>Jarlsberg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Madelen Holm Øderud</dc:creator>
  <cp:lastModifiedBy>Seljestad, Marianne</cp:lastModifiedBy>
  <cp:revision>273</cp:revision>
  <dcterms:created xsi:type="dcterms:W3CDTF">2025-09-11T12:45:23Z</dcterms:created>
  <dcterms:modified xsi:type="dcterms:W3CDTF">2026-06-09T12:35:07Z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0x01010045B032D9123D964B8B1F5AE3FBB45838</vt:lpwstr>
  </property>
  <property fmtid="{D5CDD505-2E9C-101B-9397-08002B2CF9AE}" pid="3" name="MediaServiceImageTags">
    <vt:lpwstr/>
  </property>
</Properties>
</file>