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98" r:id="rId6"/>
    <p:sldId id="560" r:id="rId7"/>
    <p:sldId id="295" r:id="rId8"/>
    <p:sldId id="303" r:id="rId9"/>
    <p:sldId id="276" r:id="rId10"/>
    <p:sldId id="302" r:id="rId11"/>
    <p:sldId id="277" r:id="rId12"/>
    <p:sldId id="561" r:id="rId13"/>
    <p:sldId id="562" r:id="rId14"/>
    <p:sldId id="563" r:id="rId15"/>
    <p:sldId id="564" r:id="rId16"/>
    <p:sldId id="307" r:id="rId17"/>
    <p:sldId id="565" r:id="rId18"/>
    <p:sldId id="269" r:id="rId19"/>
  </p:sldIdLst>
  <p:sldSz cx="17351375" cy="9756775"/>
  <p:notesSz cx="6858000" cy="9144000"/>
  <p:defaultTextStyle>
    <a:defPPr>
      <a:defRPr lang="nb-NO"/>
    </a:defPPr>
    <a:lvl1pPr marL="0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1pPr>
    <a:lvl2pPr marL="650596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2pPr>
    <a:lvl3pPr marL="1301191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3pPr>
    <a:lvl4pPr marL="1951787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4pPr>
    <a:lvl5pPr marL="2602382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5pPr>
    <a:lvl6pPr marL="3252978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6pPr>
    <a:lvl7pPr marL="3903574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7pPr>
    <a:lvl8pPr marL="4554169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8pPr>
    <a:lvl9pPr marL="5204765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278B9-DC3E-4826-8F06-D9C96B6CCAF6}" v="318" dt="2023-03-20T15:32:21.183"/>
  </p1510:revLst>
</p1510:revInfo>
</file>

<file path=ppt/tableStyles.xml><?xml version="1.0" encoding="utf-8"?>
<a:tblStyleLst xmlns:a="http://schemas.openxmlformats.org/drawingml/2006/main" def="{5940675A-B579-460E-94D1-54222C63F5DA}">
  <a:tblStyle styleId="{1A3845D7-0D90-4683-B8B3-B8034284BE72}" styleName="NHF">
    <a:wholeTbl>
      <a:tcTxStyle>
        <a:fontRef idx="minor">
          <a:scrgbClr r="0" g="0" b="0"/>
        </a:fontRef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4445" cmpd="sng">
              <a:solidFill>
                <a:schemeClr val="dk2"/>
              </a:solidFill>
            </a:ln>
          </a:bottom>
          <a:insideH>
            <a:ln w="4445" cmpd="sng">
              <a:solidFill>
                <a:schemeClr val="dk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Row>
      <a:tcTxStyle b="on">
        <a:fontRef idx="minor">
          <a:scrgbClr r="0" g="0" b="0"/>
        </a:fontRef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8890" cmpd="sng">
              <a:solidFill>
                <a:schemeClr val="dk2"/>
              </a:solidFill>
            </a:ln>
          </a:top>
          <a:bottom>
            <a:ln w="8890" cmpd="sng">
              <a:solidFill>
                <a:schemeClr val="dk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890" cmpd="sng">
              <a:solidFill>
                <a:schemeClr val="dk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6"/>
  </p:normalViewPr>
  <p:slideViewPr>
    <p:cSldViewPr snapToGrid="0">
      <p:cViewPr varScale="1">
        <p:scale>
          <a:sx n="72" d="100"/>
          <a:sy n="72" d="100"/>
        </p:scale>
        <p:origin x="9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5F02AF-8590-47CC-B93B-4A764442EB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67092-5AF3-47E9-9986-8C3DBFF00A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1A8EF-6C48-4ADD-A79A-D3D8AEF07D3E}" type="datetimeFigureOut">
              <a:rPr lang="en-US" smtClean="0"/>
              <a:t>3/29/23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DAEBE-FC8F-4A9F-AB9F-50CCC6D2CD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33940-2233-46FB-BB31-0170BC5FD0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7472A-3503-44B3-BECC-7BCD1AFD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01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CA9CE-1D51-4F75-8161-C68EF19BE8B3}" type="datetimeFigureOut">
              <a:rPr lang="nb-NO" smtClean="0"/>
              <a:t>29.03.2023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72A3C-F771-403C-9C4A-91F8127E7F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14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E2B0DA4D-3B6E-421B-AE97-94A353079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22059" y="1019515"/>
            <a:ext cx="14507256" cy="725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2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3">
            <a:extLst>
              <a:ext uri="{FF2B5EF4-FFF2-40B4-BE49-F238E27FC236}">
                <a16:creationId xmlns:a16="http://schemas.microsoft.com/office/drawing/2014/main" id="{A97442AB-7B43-434C-88E4-01F124BFAD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17840" y="1290452"/>
            <a:ext cx="7200000" cy="7175869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3" name="Plassholder for bilde 3">
            <a:extLst>
              <a:ext uri="{FF2B5EF4-FFF2-40B4-BE49-F238E27FC236}">
                <a16:creationId xmlns:a16="http://schemas.microsoft.com/office/drawing/2014/main" id="{0C5CBEA8-3C2C-4A5B-AC71-DDEEFE583D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33535" y="1290451"/>
            <a:ext cx="7200001" cy="7175869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3FDDF494-FD89-7A44-99F3-628D5A7D8FE9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D2C96CF8-69CE-DE45-82E9-A1080373BCAA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0" name="Grafikk 39">
            <a:extLst>
              <a:ext uri="{FF2B5EF4-FFF2-40B4-BE49-F238E27FC236}">
                <a16:creationId xmlns:a16="http://schemas.microsoft.com/office/drawing/2014/main" id="{C918E235-DF2D-EF44-B42D-9DEB4B4C9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9FB5BCF-D65B-2A4E-9C52-F699FC31F6CA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73C1410-3D59-1C42-854D-DB6C7BA9DF2E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CBD26A5B-A2F0-F443-822A-B359E59A8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ADCC1E2-24ED-3149-BB2F-FF4323EE4E5A}"/>
              </a:ext>
            </a:extLst>
          </p:cNvPr>
          <p:cNvSpPr txBox="1"/>
          <p:nvPr userDrawn="1"/>
        </p:nvSpPr>
        <p:spPr>
          <a:xfrm>
            <a:off x="2854588" y="8964681"/>
            <a:ext cx="2589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tx2"/>
                </a:solidFill>
              </a:rPr>
              <a:t>Norges Håndballforbund Region Nord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94AC10D-1A4F-9F48-B62C-F9C3B1611706}"/>
              </a:ext>
            </a:extLst>
          </p:cNvPr>
          <p:cNvSpPr txBox="1"/>
          <p:nvPr userDrawn="1"/>
        </p:nvSpPr>
        <p:spPr>
          <a:xfrm>
            <a:off x="2707376" y="9029124"/>
            <a:ext cx="165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65">
                <a:solidFill>
                  <a:schemeClr val="bg2"/>
                </a:solidFill>
              </a:rPr>
              <a:t>⎜</a:t>
            </a:r>
          </a:p>
        </p:txBody>
      </p:sp>
    </p:spTree>
    <p:extLst>
      <p:ext uri="{BB962C8B-B14F-4D97-AF65-F5344CB8AC3E}">
        <p14:creationId xmlns:p14="http://schemas.microsoft.com/office/powerpoint/2010/main" val="180809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0CE1F380-2C3D-43D2-B1A8-4DCDCD58C9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3535" y="1290453"/>
            <a:ext cx="7200000" cy="3420000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82822CD3-9173-48D0-B87B-9567FD4DE0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3535" y="5046322"/>
            <a:ext cx="7200000" cy="3420000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3" name="Plassholder for bilde 3">
            <a:extLst>
              <a:ext uri="{FF2B5EF4-FFF2-40B4-BE49-F238E27FC236}">
                <a16:creationId xmlns:a16="http://schemas.microsoft.com/office/drawing/2014/main" id="{85DBEF33-45FE-4568-9540-A32058841A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17840" y="1290452"/>
            <a:ext cx="7200000" cy="7175869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BDAE3374-941B-6746-8D6D-8250ECC23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A9738591-1A01-3F4D-B105-BDEDCE193D1F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6E55C9E-3C1E-2240-A6E2-F7E4C7D02836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2" name="Grafikk 31">
            <a:extLst>
              <a:ext uri="{FF2B5EF4-FFF2-40B4-BE49-F238E27FC236}">
                <a16:creationId xmlns:a16="http://schemas.microsoft.com/office/drawing/2014/main" id="{0B91FA1F-BE79-E94A-A479-0AC549387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0164C1BE-2B5B-5844-95B8-66AAB5447E9D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0E38F89-FE54-2745-9D10-2E53AF3B4A5F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59DDA16F-FF0D-9840-89D1-604647706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834A992-1BE3-F14E-8404-F37362CCC563}"/>
              </a:ext>
            </a:extLst>
          </p:cNvPr>
          <p:cNvSpPr txBox="1"/>
          <p:nvPr userDrawn="1"/>
        </p:nvSpPr>
        <p:spPr>
          <a:xfrm>
            <a:off x="2854588" y="8964681"/>
            <a:ext cx="2589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tx2"/>
                </a:solidFill>
              </a:rPr>
              <a:t>Norges Håndballforbund Region Nord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CC12A75-2DF0-3944-8146-9967413F6B24}"/>
              </a:ext>
            </a:extLst>
          </p:cNvPr>
          <p:cNvSpPr txBox="1"/>
          <p:nvPr userDrawn="1"/>
        </p:nvSpPr>
        <p:spPr>
          <a:xfrm>
            <a:off x="2707376" y="9029124"/>
            <a:ext cx="165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65">
                <a:solidFill>
                  <a:schemeClr val="bg2"/>
                </a:solidFill>
              </a:rPr>
              <a:t>⎜</a:t>
            </a:r>
          </a:p>
        </p:txBody>
      </p:sp>
    </p:spTree>
    <p:extLst>
      <p:ext uri="{BB962C8B-B14F-4D97-AF65-F5344CB8AC3E}">
        <p14:creationId xmlns:p14="http://schemas.microsoft.com/office/powerpoint/2010/main" val="345532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3">
            <a:extLst>
              <a:ext uri="{FF2B5EF4-FFF2-40B4-BE49-F238E27FC236}">
                <a16:creationId xmlns:a16="http://schemas.microsoft.com/office/drawing/2014/main" id="{FBD9C4F0-DCDF-44DD-8BB5-0F9227358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6915" y="1290453"/>
            <a:ext cx="7200000" cy="3420000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3">
            <a:extLst>
              <a:ext uri="{FF2B5EF4-FFF2-40B4-BE49-F238E27FC236}">
                <a16:creationId xmlns:a16="http://schemas.microsoft.com/office/drawing/2014/main" id="{CA0E0427-B607-4404-B05B-088AAC6172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26915" y="5046322"/>
            <a:ext cx="7200000" cy="3420000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C1A44EDA-CD72-45C6-9430-CCEA9EEC44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3535" y="1290453"/>
            <a:ext cx="7200000" cy="3420000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bilde 3">
            <a:extLst>
              <a:ext uri="{FF2B5EF4-FFF2-40B4-BE49-F238E27FC236}">
                <a16:creationId xmlns:a16="http://schemas.microsoft.com/office/drawing/2014/main" id="{1343FCA3-D585-4260-A1F6-E2FD39CCE0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3535" y="5046322"/>
            <a:ext cx="7200000" cy="3420000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65527A3-1146-154D-BF7F-088C4D95BB79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492D95B-47AD-FD40-80C8-CD73A9D1A494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7" name="Grafikk 26">
            <a:extLst>
              <a:ext uri="{FF2B5EF4-FFF2-40B4-BE49-F238E27FC236}">
                <a16:creationId xmlns:a16="http://schemas.microsoft.com/office/drawing/2014/main" id="{8FEA8A53-7374-0F49-AACD-F352E8265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39B2C28F-E76F-8446-AA35-E61599EC49A1}"/>
              </a:ext>
            </a:extLst>
          </p:cNvPr>
          <p:cNvSpPr txBox="1"/>
          <p:nvPr userDrawn="1"/>
        </p:nvSpPr>
        <p:spPr>
          <a:xfrm>
            <a:off x="2854588" y="8964681"/>
            <a:ext cx="2589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tx2"/>
                </a:solidFill>
              </a:rPr>
              <a:t>Norges Håndballforbund Region Nord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47CD99A-DDBA-604D-8851-EFA7392F4B74}"/>
              </a:ext>
            </a:extLst>
          </p:cNvPr>
          <p:cNvSpPr txBox="1"/>
          <p:nvPr userDrawn="1"/>
        </p:nvSpPr>
        <p:spPr>
          <a:xfrm>
            <a:off x="2707376" y="9029124"/>
            <a:ext cx="165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65">
                <a:solidFill>
                  <a:schemeClr val="bg2"/>
                </a:solidFill>
              </a:rPr>
              <a:t>⎜</a:t>
            </a:r>
          </a:p>
        </p:txBody>
      </p:sp>
    </p:spTree>
    <p:extLst>
      <p:ext uri="{BB962C8B-B14F-4D97-AF65-F5344CB8AC3E}">
        <p14:creationId xmlns:p14="http://schemas.microsoft.com/office/powerpoint/2010/main" val="37442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gendefiner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bilde 37">
            <a:extLst>
              <a:ext uri="{FF2B5EF4-FFF2-40B4-BE49-F238E27FC236}">
                <a16:creationId xmlns:a16="http://schemas.microsoft.com/office/drawing/2014/main" id="{B8118E94-1ACD-409C-B7AB-9B93E7BD75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-1"/>
            <a:ext cx="17351374" cy="9756775"/>
          </a:xfrm>
          <a:prstGeom prst="rect">
            <a:avLst/>
          </a:prstGeom>
          <a:noFill/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6" name="Plassholder for tekst 25">
            <a:extLst>
              <a:ext uri="{FF2B5EF4-FFF2-40B4-BE49-F238E27FC236}">
                <a16:creationId xmlns:a16="http://schemas.microsoft.com/office/drawing/2014/main" id="{A931EBBF-55FE-4C18-A3F6-8EA1B0E35F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535" y="8898729"/>
            <a:ext cx="3598045" cy="28742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Plassholder for tekst 25">
            <a:extLst>
              <a:ext uri="{FF2B5EF4-FFF2-40B4-BE49-F238E27FC236}">
                <a16:creationId xmlns:a16="http://schemas.microsoft.com/office/drawing/2014/main" id="{3B2B06EE-1CB3-4584-8B3F-4D63A20F71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75146" y="9049518"/>
            <a:ext cx="1280160" cy="1188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lt1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20B6A191-370C-4CAE-91CD-FD85FB798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7527" y="9022074"/>
            <a:ext cx="6331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lt1"/>
                </a:solidFill>
                <a:latin typeface="+mj-lt"/>
              </a:defRPr>
            </a:lvl1pPr>
          </a:lstStyle>
          <a:p>
            <a:fld id="{FB78D92D-B949-47E5-B716-1302A55000E7}" type="datetime1">
              <a:rPr lang="nb-NO" smtClean="0"/>
              <a:t>29.03.2023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C0D51B3F-C848-44D1-A62F-28EDBCAE4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2506" y="9022074"/>
            <a:ext cx="756016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Title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77D6063-4DFC-489C-BEED-2F0F560AF1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4632" y="8817668"/>
            <a:ext cx="1138286" cy="5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57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Egendefinert oppsett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DC47D8A0-4F30-4725-80AE-3D21A61325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40" y="9037"/>
            <a:ext cx="17321693" cy="97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2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8">
            <a:extLst>
              <a:ext uri="{FF2B5EF4-FFF2-40B4-BE49-F238E27FC236}">
                <a16:creationId xmlns:a16="http://schemas.microsoft.com/office/drawing/2014/main" id="{0111421C-C858-5A44-AC98-71C28779D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9417" y="-195943"/>
            <a:ext cx="17390792" cy="8800261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C9426C-9756-4752-8A50-6BE8926384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2324" y="6930534"/>
            <a:ext cx="3904059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400">
                <a:solidFill>
                  <a:schemeClr val="dk2"/>
                </a:solidFill>
              </a:defRPr>
            </a:lvl1pPr>
          </a:lstStyle>
          <a:p>
            <a:fld id="{6D1AD4DB-1620-4224-9CFF-ABFCC27408BD}" type="datetime1">
              <a:rPr lang="nb-NO" smtClean="0"/>
              <a:t>29.03.2023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7B928DB-58EC-4257-9BC3-AC48B3812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325" y="3342125"/>
            <a:ext cx="11110612" cy="2991588"/>
          </a:xfrm>
        </p:spPr>
        <p:txBody>
          <a:bodyPr wrap="square" anchor="b">
            <a:noAutofit/>
          </a:bodyPr>
          <a:lstStyle>
            <a:lvl1pPr algn="l">
              <a:lnSpc>
                <a:spcPct val="90000"/>
              </a:lnSpc>
              <a:defRPr sz="10800" b="1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9B01B076-56A6-6B4B-B5AC-36EA8FFD4A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5672" y="416621"/>
            <a:ext cx="5441985" cy="27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8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7DB4FCEF-BB78-44D3-AB71-66C372319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7351375" cy="6910251"/>
          </a:xfrm>
          <a:prstGeom prst="rect">
            <a:avLst/>
          </a:prstGeom>
        </p:spPr>
      </p:pic>
      <p:sp>
        <p:nvSpPr>
          <p:cNvPr id="22" name="Tittel 1">
            <a:extLst>
              <a:ext uri="{FF2B5EF4-FFF2-40B4-BE49-F238E27FC236}">
                <a16:creationId xmlns:a16="http://schemas.microsoft.com/office/drawing/2014/main" id="{370A51AB-B44B-4246-B0DA-0AEEC2AD3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372" y="1077373"/>
            <a:ext cx="14649088" cy="2751677"/>
          </a:xfrm>
        </p:spPr>
        <p:txBody>
          <a:bodyPr wrap="square" anchor="t">
            <a:noAutofit/>
          </a:bodyPr>
          <a:lstStyle>
            <a:lvl1pPr algn="l">
              <a:lnSpc>
                <a:spcPct val="90000"/>
              </a:lnSpc>
              <a:defRPr sz="8800" b="1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08A867B-FA95-724C-BABE-0C0E1AE221EF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EA1DF7F-5420-0741-93DF-5FB3E8601B53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8CFFCF1-BDB4-5A4E-BD1B-E3D3665323EE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2BEA529-D0AA-D14E-8358-4898ED82D336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F9B0C5B5-FE96-A34D-9B32-94559C6DC1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5871DF6-18FB-5847-9C70-9D5ECD394C80}"/>
              </a:ext>
            </a:extLst>
          </p:cNvPr>
          <p:cNvSpPr txBox="1"/>
          <p:nvPr userDrawn="1"/>
        </p:nvSpPr>
        <p:spPr>
          <a:xfrm>
            <a:off x="2854588" y="8964681"/>
            <a:ext cx="2589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tx2"/>
                </a:solidFill>
              </a:rPr>
              <a:t>Norges Håndballforbund Region Nord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17FB9B1-DCF0-0343-8927-27235315E1A0}"/>
              </a:ext>
            </a:extLst>
          </p:cNvPr>
          <p:cNvSpPr txBox="1"/>
          <p:nvPr userDrawn="1"/>
        </p:nvSpPr>
        <p:spPr>
          <a:xfrm>
            <a:off x="2707376" y="9029124"/>
            <a:ext cx="165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65">
                <a:solidFill>
                  <a:schemeClr val="bg2"/>
                </a:solidFill>
              </a:rPr>
              <a:t>⎜</a:t>
            </a:r>
          </a:p>
        </p:txBody>
      </p:sp>
    </p:spTree>
    <p:extLst>
      <p:ext uri="{BB962C8B-B14F-4D97-AF65-F5344CB8AC3E}">
        <p14:creationId xmlns:p14="http://schemas.microsoft.com/office/powerpoint/2010/main" val="155546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7DB4FCEF-BB78-44D3-AB71-66C372319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7351375" cy="6910251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4D652671-6AD1-4E94-A9B6-B8AB236F1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914" y="1256765"/>
            <a:ext cx="14697545" cy="3184606"/>
          </a:xfrm>
        </p:spPr>
        <p:txBody>
          <a:bodyPr wrap="square" anchor="t">
            <a:noAutofit/>
          </a:bodyPr>
          <a:lstStyle>
            <a:lvl1pPr algn="l">
              <a:lnSpc>
                <a:spcPct val="90000"/>
              </a:lnSpc>
              <a:defRPr sz="72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869C40E-97AE-3D44-8E82-AC15A28CFAF8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7CD78EA-8D2C-924F-9BE7-C159BAD51A4D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E8BED99-E09D-B74A-8678-C2019A8F45A7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DB3B6F02-7529-6543-AEE1-8BD7264EB8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1C57222F-547A-224E-B451-468BD5F06832}"/>
              </a:ext>
            </a:extLst>
          </p:cNvPr>
          <p:cNvSpPr txBox="1"/>
          <p:nvPr userDrawn="1"/>
        </p:nvSpPr>
        <p:spPr>
          <a:xfrm>
            <a:off x="2854588" y="8964681"/>
            <a:ext cx="2589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tx2"/>
                </a:solidFill>
              </a:rPr>
              <a:t>Norges Håndballforbund Region Nord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E9D1E05A-1DFC-1948-AB63-DE0BFC24B43F}"/>
              </a:ext>
            </a:extLst>
          </p:cNvPr>
          <p:cNvSpPr txBox="1"/>
          <p:nvPr userDrawn="1"/>
        </p:nvSpPr>
        <p:spPr>
          <a:xfrm>
            <a:off x="2707376" y="9029124"/>
            <a:ext cx="165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65">
                <a:solidFill>
                  <a:schemeClr val="bg2"/>
                </a:solidFill>
              </a:rPr>
              <a:t>⎜</a:t>
            </a:r>
          </a:p>
        </p:txBody>
      </p:sp>
    </p:spTree>
    <p:extLst>
      <p:ext uri="{BB962C8B-B14F-4D97-AF65-F5344CB8AC3E}">
        <p14:creationId xmlns:p14="http://schemas.microsoft.com/office/powerpoint/2010/main" val="144292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C1A20DD4-D35B-42D9-A090-EE5F1D55252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" y="-1692"/>
            <a:ext cx="17351373" cy="6881692"/>
          </a:xfrm>
          <a:custGeom>
            <a:avLst/>
            <a:gdLst>
              <a:gd name="connsiteX0" fmla="*/ 0 w 17351373"/>
              <a:gd name="connsiteY0" fmla="*/ 0 h 6881692"/>
              <a:gd name="connsiteX1" fmla="*/ 17351373 w 17351373"/>
              <a:gd name="connsiteY1" fmla="*/ 0 h 6881692"/>
              <a:gd name="connsiteX2" fmla="*/ 17351373 w 17351373"/>
              <a:gd name="connsiteY2" fmla="*/ 4522269 h 6881692"/>
              <a:gd name="connsiteX3" fmla="*/ 17345313 w 17351373"/>
              <a:gd name="connsiteY3" fmla="*/ 4528122 h 6881692"/>
              <a:gd name="connsiteX4" fmla="*/ 12401532 w 17351373"/>
              <a:gd name="connsiteY4" fmla="*/ 6795077 h 6881692"/>
              <a:gd name="connsiteX5" fmla="*/ 13013530 w 17351373"/>
              <a:gd name="connsiteY5" fmla="*/ 5279791 h 6881692"/>
              <a:gd name="connsiteX6" fmla="*/ 3406127 w 17351373"/>
              <a:gd name="connsiteY6" fmla="*/ 6881692 h 6881692"/>
              <a:gd name="connsiteX7" fmla="*/ 126 w 17351373"/>
              <a:gd name="connsiteY7" fmla="*/ 6681484 h 688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51373" h="6881692">
                <a:moveTo>
                  <a:pt x="0" y="0"/>
                </a:moveTo>
                <a:lnTo>
                  <a:pt x="17351373" y="0"/>
                </a:lnTo>
                <a:lnTo>
                  <a:pt x="17351373" y="4522269"/>
                </a:lnTo>
                <a:lnTo>
                  <a:pt x="17345313" y="4528122"/>
                </a:lnTo>
                <a:cubicBezTo>
                  <a:pt x="17220441" y="4647906"/>
                  <a:pt x="15179102" y="6567998"/>
                  <a:pt x="12401532" y="6795077"/>
                </a:cubicBezTo>
                <a:cubicBezTo>
                  <a:pt x="12727474" y="6511094"/>
                  <a:pt x="13013530" y="5934491"/>
                  <a:pt x="13013530" y="5279791"/>
                </a:cubicBezTo>
                <a:cubicBezTo>
                  <a:pt x="11227837" y="6313608"/>
                  <a:pt x="7047758" y="6881692"/>
                  <a:pt x="3406127" y="6881692"/>
                </a:cubicBezTo>
                <a:cubicBezTo>
                  <a:pt x="2170826" y="6881692"/>
                  <a:pt x="996750" y="6816257"/>
                  <a:pt x="126" y="6681484"/>
                </a:cubicBezTo>
                <a:close/>
              </a:path>
            </a:pathLst>
          </a:custGeom>
        </p:spPr>
        <p:txBody>
          <a:bodyPr wrap="square" tIns="1052877">
            <a:noAutofit/>
          </a:bodyPr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57D0F43-5C05-2741-994B-860F343814AE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8962282-F607-A84A-9FA5-8F2F33D7EC63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528ED35F-2294-CC4D-BDFE-8875DCE46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8A0E399-BD7B-024C-BF82-194F9128A124}"/>
              </a:ext>
            </a:extLst>
          </p:cNvPr>
          <p:cNvSpPr txBox="1"/>
          <p:nvPr userDrawn="1"/>
        </p:nvSpPr>
        <p:spPr>
          <a:xfrm>
            <a:off x="2854588" y="8964681"/>
            <a:ext cx="2589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tx2"/>
                </a:solidFill>
              </a:rPr>
              <a:t>Norges Håndballforbund Region Nord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B894F62-7265-904F-8365-ADABCF049267}"/>
              </a:ext>
            </a:extLst>
          </p:cNvPr>
          <p:cNvSpPr txBox="1"/>
          <p:nvPr userDrawn="1"/>
        </p:nvSpPr>
        <p:spPr>
          <a:xfrm>
            <a:off x="2707376" y="9029124"/>
            <a:ext cx="165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65">
                <a:solidFill>
                  <a:schemeClr val="bg2"/>
                </a:solidFill>
              </a:rPr>
              <a:t>⎜</a:t>
            </a:r>
          </a:p>
        </p:txBody>
      </p:sp>
    </p:spTree>
    <p:extLst>
      <p:ext uri="{BB962C8B-B14F-4D97-AF65-F5344CB8AC3E}">
        <p14:creationId xmlns:p14="http://schemas.microsoft.com/office/powerpoint/2010/main" val="21517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C6A588-BC12-4BF7-8EE5-3F4207CF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3A5FFC-32CB-43EB-AA8F-A3304979A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163" y="3200400"/>
            <a:ext cx="14789802" cy="5266944"/>
          </a:xfrm>
        </p:spPr>
        <p:txBody>
          <a:bodyPr/>
          <a:lstStyle>
            <a:lvl1pPr>
              <a:defRPr>
                <a:solidFill>
                  <a:schemeClr val="dk2"/>
                </a:solidFill>
                <a:latin typeface="+mj-lt"/>
              </a:defRPr>
            </a:lvl1pPr>
            <a:lvl2pPr>
              <a:defRPr>
                <a:solidFill>
                  <a:schemeClr val="dk2"/>
                </a:solidFill>
                <a:latin typeface="+mj-lt"/>
              </a:defRPr>
            </a:lvl2pPr>
            <a:lvl3pPr>
              <a:defRPr>
                <a:solidFill>
                  <a:schemeClr val="dk2"/>
                </a:solidFill>
                <a:latin typeface="+mj-lt"/>
              </a:defRPr>
            </a:lvl3pPr>
            <a:lvl4pPr>
              <a:defRPr>
                <a:solidFill>
                  <a:schemeClr val="dk2"/>
                </a:solidFill>
                <a:latin typeface="+mj-lt"/>
              </a:defRPr>
            </a:lvl4pPr>
            <a:lvl5pPr>
              <a:defRPr>
                <a:solidFill>
                  <a:schemeClr val="dk2"/>
                </a:solidFill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00E571B-7B55-C242-8FAA-514288AA27B8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F1A5CE5F-F653-8145-B412-7C8311B1E97E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5787D4B-8900-024E-95BC-CD52D5BA65C9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" name="Grafikk 29">
            <a:extLst>
              <a:ext uri="{FF2B5EF4-FFF2-40B4-BE49-F238E27FC236}">
                <a16:creationId xmlns:a16="http://schemas.microsoft.com/office/drawing/2014/main" id="{B9D25FF5-1EF9-704D-B4B9-9C9739E98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78AD5141-F6BE-B349-B0A2-0A340CF6CD3A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469DF14-84AF-9148-BDD6-952370412445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465A243E-52BF-394D-AFD9-8D0C01679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3E292A40-A5BE-AA4A-BE0F-11718647D0F9}"/>
              </a:ext>
            </a:extLst>
          </p:cNvPr>
          <p:cNvSpPr txBox="1"/>
          <p:nvPr userDrawn="1"/>
        </p:nvSpPr>
        <p:spPr>
          <a:xfrm>
            <a:off x="2854588" y="8964681"/>
            <a:ext cx="2589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tx2"/>
                </a:solidFill>
              </a:rPr>
              <a:t>Norges Håndballforbund Region Nord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8B331251-854C-624C-9755-2B4C685D296F}"/>
              </a:ext>
            </a:extLst>
          </p:cNvPr>
          <p:cNvSpPr txBox="1"/>
          <p:nvPr userDrawn="1"/>
        </p:nvSpPr>
        <p:spPr>
          <a:xfrm>
            <a:off x="2707376" y="9029124"/>
            <a:ext cx="165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65">
                <a:solidFill>
                  <a:schemeClr val="bg2"/>
                </a:solidFill>
              </a:rPr>
              <a:t>⎜</a:t>
            </a:r>
          </a:p>
        </p:txBody>
      </p:sp>
    </p:spTree>
    <p:extLst>
      <p:ext uri="{BB962C8B-B14F-4D97-AF65-F5344CB8AC3E}">
        <p14:creationId xmlns:p14="http://schemas.microsoft.com/office/powerpoint/2010/main" val="47030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C6A588-BC12-4BF7-8EE5-3F4207CF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819CBE7E-0309-4489-9CD9-C3EAA5BBAFF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07665" y="3201934"/>
            <a:ext cx="7201068" cy="526438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A1BBB057-78CC-4805-AB84-433C794E1D6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823392" y="3201934"/>
            <a:ext cx="7201068" cy="526438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1512AFA2-77C0-534B-8617-1C086C20D4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ED68434F-1457-0B40-A9DC-538211589044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0414C63-64BA-5848-A58B-72385A6B7A54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3" name="Grafikk 32">
            <a:extLst>
              <a:ext uri="{FF2B5EF4-FFF2-40B4-BE49-F238E27FC236}">
                <a16:creationId xmlns:a16="http://schemas.microsoft.com/office/drawing/2014/main" id="{EC11A925-2C07-9149-83FE-BE03DFAC2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FC2D3F43-2DE5-8E40-BEC7-8CD80EA64DAA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C38ED04-B857-EB48-8645-00729E3B1FE9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F333BC35-EEAA-EB4C-9381-A2D0568ED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D3C152C-9953-A94E-9EEC-E61BB8AF10BD}"/>
              </a:ext>
            </a:extLst>
          </p:cNvPr>
          <p:cNvSpPr txBox="1"/>
          <p:nvPr userDrawn="1"/>
        </p:nvSpPr>
        <p:spPr>
          <a:xfrm>
            <a:off x="2854588" y="8964681"/>
            <a:ext cx="2589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tx2"/>
                </a:solidFill>
              </a:rPr>
              <a:t>Norges Håndballforbund Region Nord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989F9D4D-638C-504F-BFEF-D6129CAEB412}"/>
              </a:ext>
            </a:extLst>
          </p:cNvPr>
          <p:cNvSpPr txBox="1"/>
          <p:nvPr userDrawn="1"/>
        </p:nvSpPr>
        <p:spPr>
          <a:xfrm>
            <a:off x="2707376" y="9029124"/>
            <a:ext cx="165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65">
                <a:solidFill>
                  <a:schemeClr val="bg2"/>
                </a:solidFill>
              </a:rPr>
              <a:t>⎜</a:t>
            </a:r>
          </a:p>
        </p:txBody>
      </p:sp>
    </p:spTree>
    <p:extLst>
      <p:ext uri="{BB962C8B-B14F-4D97-AF65-F5344CB8AC3E}">
        <p14:creationId xmlns:p14="http://schemas.microsoft.com/office/powerpoint/2010/main" val="36265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3">
            <a:extLst>
              <a:ext uri="{FF2B5EF4-FFF2-40B4-BE49-F238E27FC236}">
                <a16:creationId xmlns:a16="http://schemas.microsoft.com/office/drawing/2014/main" id="{1BD8876E-5EDB-434D-9EDD-6CD5FA53D3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01101" y="1303365"/>
            <a:ext cx="7281442" cy="7193243"/>
          </a:xfrm>
          <a:prstGeom prst="ellipse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A2C0478A-6817-456C-8003-6D05F844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31" y="1303365"/>
            <a:ext cx="7239901" cy="147732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2" name="Plassholder for innhold 3">
            <a:extLst>
              <a:ext uri="{FF2B5EF4-FFF2-40B4-BE49-F238E27FC236}">
                <a16:creationId xmlns:a16="http://schemas.microsoft.com/office/drawing/2014/main" id="{A06FE630-2DAE-47C8-BF16-48AA26A95D1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07665" y="3201934"/>
            <a:ext cx="7201068" cy="526438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C011444-2403-C34A-B8D1-065CD93100A0}"/>
              </a:ext>
            </a:extLst>
          </p:cNvPr>
          <p:cNvSpPr/>
          <p:nvPr userDrawn="1"/>
        </p:nvSpPr>
        <p:spPr>
          <a:xfrm>
            <a:off x="1132114" y="8781143"/>
            <a:ext cx="13062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B00953D-108D-4A42-9ECE-7E36CA577DE0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DC3546E-E99F-4944-8580-DA69E72F453D}"/>
              </a:ext>
            </a:extLst>
          </p:cNvPr>
          <p:cNvSpPr/>
          <p:nvPr userDrawn="1"/>
        </p:nvSpPr>
        <p:spPr>
          <a:xfrm>
            <a:off x="3339673" y="8794218"/>
            <a:ext cx="210437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7AE795D-8B44-704E-8F95-5B4735D2961B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5" name="Grafikk 24">
            <a:extLst>
              <a:ext uri="{FF2B5EF4-FFF2-40B4-BE49-F238E27FC236}">
                <a16:creationId xmlns:a16="http://schemas.microsoft.com/office/drawing/2014/main" id="{CD81721D-3401-2041-BF9E-B0BF5E665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F639CEE0-21B4-254B-BC8E-B03FFEBEBB99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A7802D2B-594D-5445-9115-306240EE9FF7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4" name="Grafikk 33">
            <a:extLst>
              <a:ext uri="{FF2B5EF4-FFF2-40B4-BE49-F238E27FC236}">
                <a16:creationId xmlns:a16="http://schemas.microsoft.com/office/drawing/2014/main" id="{F38AA616-230D-9D43-94F2-2CAAEA9A11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629520A7-9BC2-9843-8E16-5DDDAAD16E1B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5F0D6E9-7DFB-1B48-A53B-25147AE1E35B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3" name="Grafikk 22">
            <a:extLst>
              <a:ext uri="{FF2B5EF4-FFF2-40B4-BE49-F238E27FC236}">
                <a16:creationId xmlns:a16="http://schemas.microsoft.com/office/drawing/2014/main" id="{E04E49F2-D7C4-F547-B990-693B82FB7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96E08530-8EFF-294D-ABD5-2E94F42B6F24}"/>
              </a:ext>
            </a:extLst>
          </p:cNvPr>
          <p:cNvSpPr txBox="1"/>
          <p:nvPr userDrawn="1"/>
        </p:nvSpPr>
        <p:spPr>
          <a:xfrm>
            <a:off x="2854588" y="8964681"/>
            <a:ext cx="2589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tx2"/>
                </a:solidFill>
              </a:rPr>
              <a:t>Norges Håndballforbund Region Nord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FC2545C-5EDA-1E4F-927E-EC721A343157}"/>
              </a:ext>
            </a:extLst>
          </p:cNvPr>
          <p:cNvSpPr txBox="1"/>
          <p:nvPr userDrawn="1"/>
        </p:nvSpPr>
        <p:spPr>
          <a:xfrm>
            <a:off x="2707376" y="9029124"/>
            <a:ext cx="165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65">
                <a:solidFill>
                  <a:schemeClr val="bg2"/>
                </a:solidFill>
              </a:rPr>
              <a:t>⎜</a:t>
            </a:r>
          </a:p>
        </p:txBody>
      </p:sp>
    </p:spTree>
    <p:extLst>
      <p:ext uri="{BB962C8B-B14F-4D97-AF65-F5344CB8AC3E}">
        <p14:creationId xmlns:p14="http://schemas.microsoft.com/office/powerpoint/2010/main" val="325298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C6A588-BC12-4BF7-8EE5-3F4207CF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31" y="1303365"/>
            <a:ext cx="7239901" cy="147732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E00CB27-5C06-4710-8B1D-EACB6084A60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07665" y="3201934"/>
            <a:ext cx="7201068" cy="526438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3" name="Plassholder for bilde 3">
            <a:extLst>
              <a:ext uri="{FF2B5EF4-FFF2-40B4-BE49-F238E27FC236}">
                <a16:creationId xmlns:a16="http://schemas.microsoft.com/office/drawing/2014/main" id="{0CF0E8B7-7790-4E1C-8F7B-2FEBF9C5ED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33535" y="1290451"/>
            <a:ext cx="7200001" cy="7175869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C441BBC-F6BD-7B40-9445-5C08CF75D194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40DF5249-C1B5-5C4A-8893-4BEDEED011BA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DE03B08-DB60-D74D-B5B3-6F38C9C1E465}"/>
              </a:ext>
            </a:extLst>
          </p:cNvPr>
          <p:cNvSpPr/>
          <p:nvPr userDrawn="1"/>
        </p:nvSpPr>
        <p:spPr>
          <a:xfrm>
            <a:off x="12372674" y="8679402"/>
            <a:ext cx="36517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82AF83A-CFBF-B148-93FD-0BBE67D1E22B}"/>
              </a:ext>
            </a:extLst>
          </p:cNvPr>
          <p:cNvSpPr/>
          <p:nvPr userDrawn="1"/>
        </p:nvSpPr>
        <p:spPr>
          <a:xfrm>
            <a:off x="1085088" y="8729472"/>
            <a:ext cx="15520416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2CDE7B7B-FD66-9841-A91A-6FCFFE2830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875" y="8554035"/>
            <a:ext cx="2104378" cy="1052189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C022020-543C-4846-BEDC-A984CA5F0370}"/>
              </a:ext>
            </a:extLst>
          </p:cNvPr>
          <p:cNvSpPr txBox="1"/>
          <p:nvPr userDrawn="1"/>
        </p:nvSpPr>
        <p:spPr>
          <a:xfrm>
            <a:off x="2854588" y="8964681"/>
            <a:ext cx="2589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tx2"/>
                </a:solidFill>
              </a:rPr>
              <a:t>Norges Håndballforbund Region Nord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591C62A1-8CD5-9649-B1D6-2150EC8B0C3D}"/>
              </a:ext>
            </a:extLst>
          </p:cNvPr>
          <p:cNvSpPr txBox="1"/>
          <p:nvPr userDrawn="1"/>
        </p:nvSpPr>
        <p:spPr>
          <a:xfrm>
            <a:off x="2707376" y="9029124"/>
            <a:ext cx="165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65">
                <a:solidFill>
                  <a:schemeClr val="bg2"/>
                </a:solidFill>
              </a:rPr>
              <a:t>⎜</a:t>
            </a:r>
          </a:p>
        </p:txBody>
      </p:sp>
    </p:spTree>
    <p:extLst>
      <p:ext uri="{BB962C8B-B14F-4D97-AF65-F5344CB8AC3E}">
        <p14:creationId xmlns:p14="http://schemas.microsoft.com/office/powerpoint/2010/main" val="42209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0D72FCB-2603-4F35-BFEA-5FBAF2ED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3" y="1093056"/>
            <a:ext cx="14759050" cy="14773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694AC7-063B-43F8-9921-EE4BC5A46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832" y="3255617"/>
            <a:ext cx="14759050" cy="52643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80CE7C7-3CD5-4B95-8E52-CC91555B5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7527" y="9022074"/>
            <a:ext cx="6331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fld id="{8CCB7261-D221-4762-87EE-BD4D5A6B6217}" type="datetime1">
              <a:rPr lang="nb-NO" smtClean="0"/>
              <a:t>29.03.2023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C1D7330F-9F84-4E0E-8869-734B83148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2506" y="9022074"/>
            <a:ext cx="756016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r>
              <a:rPr lang="nb-NO"/>
              <a:t>Title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A945BCF-17AF-477C-B050-F72B37C23102}"/>
              </a:ext>
            </a:extLst>
          </p:cNvPr>
          <p:cNvSpPr txBox="1"/>
          <p:nvPr userDrawn="1"/>
        </p:nvSpPr>
        <p:spPr>
          <a:xfrm>
            <a:off x="3375146" y="9022074"/>
            <a:ext cx="16079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>
                <a:solidFill>
                  <a:schemeClr val="dk2"/>
                </a:solidFill>
                <a:latin typeface="+mj-lt"/>
              </a:rPr>
              <a:t>Norges Håndballforbund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0C09EFE-5A5D-4A4B-8C07-892C7CA08BC8}"/>
              </a:ext>
            </a:extLst>
          </p:cNvPr>
          <p:cNvSpPr txBox="1"/>
          <p:nvPr userDrawn="1"/>
        </p:nvSpPr>
        <p:spPr>
          <a:xfrm>
            <a:off x="3280622" y="9022074"/>
            <a:ext cx="336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000">
                <a:solidFill>
                  <a:schemeClr val="lt2"/>
                </a:solidFill>
                <a:latin typeface="+mj-lt"/>
              </a:rPr>
              <a:t>|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73C4BEFC-AF51-4F01-9EAD-F7EA809127F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433535" y="8890212"/>
            <a:ext cx="3590925" cy="28575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B4410B4-387D-4EE5-BFE2-9AA512A79FC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43512" y="8693483"/>
            <a:ext cx="1356121" cy="67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2" r:id="rId3"/>
    <p:sldLayoutId id="2147483663" r:id="rId4"/>
    <p:sldLayoutId id="2147483661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2" r:id="rId14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612000" indent="-30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2pPr>
      <a:lvl3pPr marL="918000" indent="-30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3pPr>
      <a:lvl4pPr marL="1224000" indent="-30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1530000" indent="-30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70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person, sport, idrettskonkurranse, utendørs&#10;&#10;Automatisk generert beskrivelse">
            <a:extLst>
              <a:ext uri="{FF2B5EF4-FFF2-40B4-BE49-F238E27FC236}">
                <a16:creationId xmlns:a16="http://schemas.microsoft.com/office/drawing/2014/main" id="{975AC2BB-1713-0CA6-6E93-4B11F1CACA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b="16030"/>
          <a:stretch/>
        </p:blipFill>
        <p:spPr>
          <a:xfrm>
            <a:off x="8801101" y="1303365"/>
            <a:ext cx="7281442" cy="7193243"/>
          </a:xfrm>
          <a:noFill/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CB28F83F-198F-D6E8-DD5C-6686B43F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31" y="1303365"/>
            <a:ext cx="7239901" cy="1477328"/>
          </a:xfrm>
        </p:spPr>
        <p:txBody>
          <a:bodyPr anchor="t">
            <a:normAutofit/>
          </a:bodyPr>
          <a:lstStyle/>
          <a:p>
            <a:r>
              <a:rPr lang="en-US" dirty="0"/>
              <a:t>Arbeid </a:t>
            </a:r>
            <a:r>
              <a:rPr lang="nb-NO" dirty="0"/>
              <a:t>i egen klubb</a:t>
            </a:r>
            <a:br>
              <a:rPr lang="nb-NO" dirty="0"/>
            </a:br>
            <a:r>
              <a:rPr lang="nb-NO" dirty="0"/>
              <a:t>Nivå 2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F342125-0524-A6E5-583F-6E2ABB3655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07665" y="3201934"/>
            <a:ext cx="7201068" cy="5264386"/>
          </a:xfrm>
        </p:spPr>
        <p:txBody>
          <a:bodyPr>
            <a:normAutofit/>
          </a:bodyPr>
          <a:lstStyle/>
          <a:p>
            <a:r>
              <a:rPr lang="nb-NO" dirty="0"/>
              <a:t>Håndballgruppen skal utarbeide en plan for hvordan ivareta "dommerlaget". </a:t>
            </a:r>
          </a:p>
          <a:p>
            <a:r>
              <a:rPr lang="nb-NO" dirty="0"/>
              <a:t>Forventes at håndballgruppen jobber aktivt med å synliggjøre dommerne og dommerarbeidet på de plattformer som benyttes. </a:t>
            </a:r>
          </a:p>
          <a:p>
            <a:r>
              <a:rPr lang="nb-NO" dirty="0"/>
              <a:t>Håndballgruppen skal utarbeide en egen plan (eller en integrert del av annet planverk) med både kort- og langsiktige mål for dommerarbeidet.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6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B28F83F-198F-D6E8-DD5C-6686B43F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31" y="1303365"/>
            <a:ext cx="7239901" cy="1477328"/>
          </a:xfrm>
        </p:spPr>
        <p:txBody>
          <a:bodyPr anchor="t">
            <a:normAutofit/>
          </a:bodyPr>
          <a:lstStyle/>
          <a:p>
            <a:r>
              <a:rPr lang="en-US" dirty="0"/>
              <a:t>Arbeid </a:t>
            </a:r>
            <a:r>
              <a:rPr lang="nb-NO" dirty="0"/>
              <a:t>i egen klubb</a:t>
            </a:r>
            <a:br>
              <a:rPr lang="nb-NO" dirty="0"/>
            </a:br>
            <a:r>
              <a:rPr lang="nb-NO" dirty="0"/>
              <a:t>Nivå 3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F342125-0524-A6E5-583F-6E2ABB3655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07665" y="3201934"/>
            <a:ext cx="7201068" cy="5264386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Håndballgruppen legge til rette for systematisk dommertrening over tid.</a:t>
            </a:r>
          </a:p>
          <a:p>
            <a:endParaRPr lang="nb-NO" dirty="0"/>
          </a:p>
          <a:p>
            <a:pPr lvl="1"/>
            <a:r>
              <a:rPr lang="nb-NO" dirty="0"/>
              <a:t>Eksempler på tiltak/aktiviteter kan være:</a:t>
            </a:r>
          </a:p>
          <a:p>
            <a:pPr lvl="2"/>
            <a:r>
              <a:rPr lang="nb-NO" dirty="0"/>
              <a:t>Fysisk trening for dommere.</a:t>
            </a:r>
          </a:p>
          <a:p>
            <a:pPr lvl="2"/>
            <a:r>
              <a:rPr lang="nb-NO" dirty="0"/>
              <a:t>Organisering av treningskamper.</a:t>
            </a:r>
          </a:p>
          <a:p>
            <a:pPr lvl="2"/>
            <a:r>
              <a:rPr lang="nb-NO" dirty="0"/>
              <a:t>Treningsleir for dommere.</a:t>
            </a:r>
          </a:p>
          <a:p>
            <a:pPr lvl="2"/>
            <a:r>
              <a:rPr lang="nb-NO" dirty="0"/>
              <a:t>Faglige økter med dommergjerningen som tema.</a:t>
            </a:r>
          </a:p>
          <a:p>
            <a:pPr lvl="2"/>
            <a:r>
              <a:rPr lang="nb-NO" dirty="0"/>
              <a:t>Annet som dommere  ønsker for videre utvikling.</a:t>
            </a:r>
            <a:endParaRPr lang="en-US" dirty="0"/>
          </a:p>
        </p:txBody>
      </p:sp>
      <p:pic>
        <p:nvPicPr>
          <p:cNvPr id="9" name="Plassholder for bilde 8" descr="Et bilde som inneholder person, sport, idrettskonkurranse, forsamling&#10;&#10;Automatisk generert beskrivelse">
            <a:extLst>
              <a:ext uri="{FF2B5EF4-FFF2-40B4-BE49-F238E27FC236}">
                <a16:creationId xmlns:a16="http://schemas.microsoft.com/office/drawing/2014/main" id="{5659E832-9D5F-02E9-2445-9BF77B0378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967" b="7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668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person, vegg, mann, innendørs&#10;&#10;Automatisk generert beskrivelse">
            <a:extLst>
              <a:ext uri="{FF2B5EF4-FFF2-40B4-BE49-F238E27FC236}">
                <a16:creationId xmlns:a16="http://schemas.microsoft.com/office/drawing/2014/main" id="{BA74946A-48DB-2B10-6412-F847DF60F6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4006" b="2023"/>
          <a:stretch/>
        </p:blipFill>
        <p:spPr>
          <a:xfrm>
            <a:off x="8801101" y="1303365"/>
            <a:ext cx="7281442" cy="7193243"/>
          </a:xfrm>
          <a:noFill/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55CE869E-B3A6-9F2E-9E40-7E85080E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31" y="1303365"/>
            <a:ext cx="7239901" cy="1477328"/>
          </a:xfrm>
        </p:spPr>
        <p:txBody>
          <a:bodyPr anchor="t">
            <a:normAutofit/>
          </a:bodyPr>
          <a:lstStyle/>
          <a:p>
            <a:r>
              <a:rPr lang="nb-NO" dirty="0"/>
              <a:t>Dommerutvikler 1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F5DBA8D-08E2-6427-F5C1-5D597B9B40C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07665" y="3201934"/>
            <a:ext cx="7201068" cy="5264386"/>
          </a:xfrm>
        </p:spPr>
        <p:txBody>
          <a:bodyPr>
            <a:normAutofit/>
          </a:bodyPr>
          <a:lstStyle/>
          <a:p>
            <a:r>
              <a:rPr lang="nb-NO" dirty="0"/>
              <a:t>Målgruppe: 16 år og eldre med kjennskap til håndball som ønske</a:t>
            </a:r>
          </a:p>
          <a:p>
            <a:r>
              <a:rPr lang="nb-NO" dirty="0"/>
              <a:t>Tidsbruk: 2 kvelder + 1 kamp</a:t>
            </a:r>
          </a:p>
          <a:p>
            <a:endParaRPr lang="nb-NO" dirty="0"/>
          </a:p>
          <a:p>
            <a:r>
              <a:rPr lang="nb-NO" dirty="0"/>
              <a:t>Antall kamper: 10 = 1 på kvote</a:t>
            </a:r>
          </a:p>
          <a:p>
            <a:endParaRPr lang="nb-NO" dirty="0"/>
          </a:p>
          <a:p>
            <a:r>
              <a:rPr lang="nb-NO" dirty="0"/>
              <a:t>Skal se på: Fløyte, tegn, arbeidsfordeling, skille frikast/7m/spill, progressiv og vende spill</a:t>
            </a:r>
          </a:p>
        </p:txBody>
      </p:sp>
    </p:spTree>
    <p:extLst>
      <p:ext uri="{BB962C8B-B14F-4D97-AF65-F5344CB8AC3E}">
        <p14:creationId xmlns:p14="http://schemas.microsoft.com/office/powerpoint/2010/main" val="107393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EF3FD1-B6F6-4432-8608-ACB1AB6D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Oppsett av dommerutviklere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0AF848-B50E-47FD-BAEB-43882221D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05435" indent="-305435"/>
            <a:r>
              <a:rPr lang="nb-NO" dirty="0"/>
              <a:t>Det har blitt sendt ut mail for å melde opp par</a:t>
            </a:r>
          </a:p>
          <a:p>
            <a:pPr marL="611505" lvl="1" indent="-305435"/>
            <a:r>
              <a:rPr lang="nb-NO" dirty="0">
                <a:cs typeface="Arial"/>
              </a:rPr>
              <a:t>Hovedregel: Ingen oppmelding = ingen observasjoner</a:t>
            </a:r>
          </a:p>
          <a:p>
            <a:pPr marL="305435" indent="-305435"/>
            <a:endParaRPr lang="nb-NO" dirty="0">
              <a:cs typeface="Arial"/>
            </a:endParaRPr>
          </a:p>
          <a:p>
            <a:pPr marL="305435" indent="-305435"/>
            <a:r>
              <a:rPr lang="nb-NO" dirty="0"/>
              <a:t>Det å sette opp utviklere er utfordrende. Ting som gjør det vanskeligere:</a:t>
            </a:r>
            <a:endParaRPr lang="nb-NO" dirty="0">
              <a:cs typeface="Arial"/>
            </a:endParaRPr>
          </a:p>
          <a:p>
            <a:pPr marL="611505" lvl="1" indent="-305435"/>
            <a:r>
              <a:rPr lang="nb-NO" dirty="0"/>
              <a:t>Oppsett av dommere som ikke er par (især voksen og ung)</a:t>
            </a:r>
            <a:endParaRPr lang="nb-NO" dirty="0">
              <a:cs typeface="Arial"/>
            </a:endParaRPr>
          </a:p>
          <a:p>
            <a:pPr marL="611505" lvl="1" indent="-305435"/>
            <a:r>
              <a:rPr lang="nb-NO" dirty="0"/>
              <a:t>Oppsett som endrer seg</a:t>
            </a:r>
            <a:endParaRPr lang="nb-NO" dirty="0">
              <a:cs typeface="Arial"/>
            </a:endParaRPr>
          </a:p>
          <a:p>
            <a:pPr marL="611505" lvl="1" indent="-305435"/>
            <a:r>
              <a:rPr lang="nb-NO" dirty="0"/>
              <a:t>Dommere som ikke matcher sitt nivå</a:t>
            </a:r>
            <a:endParaRPr lang="nb-NO" dirty="0">
              <a:cs typeface="Arial"/>
            </a:endParaRPr>
          </a:p>
          <a:p>
            <a:pPr marL="611505" lvl="1" indent="-305435"/>
            <a:r>
              <a:rPr lang="nb-NO" dirty="0"/>
              <a:t>Manglede innmelding av dommerpar som trenger observasjon</a:t>
            </a:r>
            <a:endParaRPr lang="nb-NO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5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 descr="Et bilde som inneholder person, sport, idrettskonkurranse, innendørs&#10;&#10;Automatisk generert beskrivelse">
            <a:extLst>
              <a:ext uri="{FF2B5EF4-FFF2-40B4-BE49-F238E27FC236}">
                <a16:creationId xmlns:a16="http://schemas.microsoft.com/office/drawing/2014/main" id="{66A845DF-7B76-50D9-5337-5F2A60EAC1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b="16030"/>
          <a:stretch/>
        </p:blipFill>
        <p:spPr>
          <a:xfrm>
            <a:off x="8801101" y="1303365"/>
            <a:ext cx="7281442" cy="7193243"/>
          </a:xfr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6F48665-D88D-6838-4BE9-4938840F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31" y="1303365"/>
            <a:ext cx="7239901" cy="1477328"/>
          </a:xfrm>
        </p:spPr>
        <p:txBody>
          <a:bodyPr anchor="t">
            <a:normAutofit/>
          </a:bodyPr>
          <a:lstStyle/>
          <a:p>
            <a:r>
              <a:rPr lang="nb-NO" dirty="0"/>
              <a:t>Lokale regler – tolkning av nye regler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C8F7A77-1059-E276-FE22-DCCE7CE2379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07665" y="3201934"/>
            <a:ext cx="7201068" cy="5264386"/>
          </a:xfrm>
        </p:spPr>
        <p:txBody>
          <a:bodyPr/>
          <a:lstStyle/>
          <a:p>
            <a:r>
              <a:rPr lang="nb-NO" dirty="0"/>
              <a:t>Dommerne rapporterer om utfordringer med trenere og ledere som har gamle regelbøker</a:t>
            </a:r>
          </a:p>
          <a:p>
            <a:r>
              <a:rPr lang="nb-NO" dirty="0"/>
              <a:t>Klubbene trengs nå for å nå ut med at det er kun det som står på handball.no som er gyldig </a:t>
            </a:r>
          </a:p>
          <a:p>
            <a:r>
              <a:rPr lang="nb-NO" dirty="0"/>
              <a:t>Tolkninger finnes på samme sider, og er det noe som er uklart – ta kontakt </a:t>
            </a:r>
          </a:p>
        </p:txBody>
      </p:sp>
    </p:spTree>
    <p:extLst>
      <p:ext uri="{BB962C8B-B14F-4D97-AF65-F5344CB8AC3E}">
        <p14:creationId xmlns:p14="http://schemas.microsoft.com/office/powerpoint/2010/main" val="152027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11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E1DBA4-AE57-E39B-F590-E7598DD8F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Rollen dommerkontakt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675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5" descr="Et bilde som inneholder person, bygning, sport, spill&#10;&#10;Automatisk generert beskrivelse">
            <a:extLst>
              <a:ext uri="{FF2B5EF4-FFF2-40B4-BE49-F238E27FC236}">
                <a16:creationId xmlns:a16="http://schemas.microsoft.com/office/drawing/2014/main" id="{B0AFE4BF-A691-40A4-90C7-BC8ED1DA22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1551" r="21551"/>
          <a:stretch/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4BC35E4C-BFDE-41DF-9A33-CFFF26408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31" y="1303365"/>
            <a:ext cx="8042594" cy="1477328"/>
          </a:xfrm>
        </p:spPr>
        <p:txBody>
          <a:bodyPr/>
          <a:lstStyle/>
          <a:p>
            <a:r>
              <a:rPr lang="nb-NO" dirty="0"/>
              <a:t>Teamleder og dommersjef/ -oppsettsmedarbeider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02DC63A-30F0-48B6-8E0D-F50F12ED3BD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nb-NO" dirty="0"/>
              <a:t>Det daglige knyttet til utvikling av klubb skal tas med teamleder</a:t>
            </a:r>
          </a:p>
          <a:p>
            <a:r>
              <a:rPr lang="nb-NO" dirty="0"/>
              <a:t>Det daglige knyttet til oppføling av </a:t>
            </a:r>
            <a:r>
              <a:rPr lang="nb-NO" dirty="0" err="1"/>
              <a:t>dommre</a:t>
            </a:r>
            <a:r>
              <a:rPr lang="nb-NO" dirty="0"/>
              <a:t> skal tas med teamleder</a:t>
            </a:r>
          </a:p>
          <a:p>
            <a:r>
              <a:rPr lang="nb-NO" dirty="0"/>
              <a:t>Innmelding av dommere til utvikling skal tas med teamleder</a:t>
            </a:r>
          </a:p>
          <a:p>
            <a:r>
              <a:rPr lang="nb-NO" dirty="0"/>
              <a:t>Det daglige knyttet til dommeroppsett skal tas med oppsettsmedarbeider</a:t>
            </a:r>
          </a:p>
          <a:p>
            <a:r>
              <a:rPr lang="nb-NO" dirty="0"/>
              <a:t>De større spørsmålene og unntak skal tas med dommersjef</a:t>
            </a:r>
          </a:p>
        </p:txBody>
      </p:sp>
    </p:spTree>
    <p:extLst>
      <p:ext uri="{BB962C8B-B14F-4D97-AF65-F5344CB8AC3E}">
        <p14:creationId xmlns:p14="http://schemas.microsoft.com/office/powerpoint/2010/main" val="149491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 descr="Et bilde som inneholder person, sport, idrett&#10;&#10;Automatisk generert beskrivelse">
            <a:extLst>
              <a:ext uri="{FF2B5EF4-FFF2-40B4-BE49-F238E27FC236}">
                <a16:creationId xmlns:a16="http://schemas.microsoft.com/office/drawing/2014/main" id="{4C0B83B3-A01E-B647-A760-51A3BC6960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9030" r="14030"/>
          <a:stretch/>
        </p:blipFill>
        <p:spPr>
          <a:xfrm>
            <a:off x="8801100" y="1303338"/>
            <a:ext cx="7281863" cy="7192962"/>
          </a:xfr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A53566C-B5E7-4881-A5F4-83A32B05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31" y="1303365"/>
            <a:ext cx="7239901" cy="1477328"/>
          </a:xfrm>
        </p:spPr>
        <p:txBody>
          <a:bodyPr anchor="t">
            <a:normAutofit/>
          </a:bodyPr>
          <a:lstStyle/>
          <a:p>
            <a:r>
              <a:rPr lang="nb-NO"/>
              <a:t>Teamlederen og dommerkontakt i klubb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4B1757-E6F8-4D31-8732-521A804F4C0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07665" y="3201934"/>
            <a:ext cx="7201068" cy="5264386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nb-NO" b="0" i="0" u="none" strike="noStrike" dirty="0">
                <a:effectLst/>
              </a:rPr>
              <a:t>Teamleder fra region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effectLst/>
              </a:rPr>
              <a:t>Bindeledd mellom klubb og regionen (</a:t>
            </a:r>
            <a:r>
              <a:rPr lang="nb-NO" b="0" i="0" u="none" strike="noStrike" dirty="0" err="1">
                <a:effectLst/>
              </a:rPr>
              <a:t>admin</a:t>
            </a:r>
            <a:r>
              <a:rPr lang="nb-NO" b="0" i="0" u="none" strike="noStrike" dirty="0">
                <a:effectLst/>
              </a:rPr>
              <a:t>)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dirty="0"/>
              <a:t>Bistand i utvikling av dommerarbeid i klubb</a:t>
            </a:r>
            <a:endParaRPr lang="nb-NO" b="0" i="0" u="none" strike="noStrike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effectLst/>
              </a:rPr>
              <a:t>Fokus er dommerutvikling og arbeid mot dommerutviklere i området. </a:t>
            </a:r>
            <a:r>
              <a:rPr lang="en-US" b="0" i="0" dirty="0">
                <a:effectLst/>
              </a:rPr>
              <a:t>​</a:t>
            </a:r>
          </a:p>
          <a:p>
            <a:pPr lvl="2" fontAlgn="base"/>
            <a:r>
              <a:rPr lang="nb-NO" b="0" i="0" u="none" strike="noStrike" dirty="0">
                <a:effectLst/>
              </a:rPr>
              <a:t>Beramme dommerutviklere på kamp, basert på innmelding fra klubb</a:t>
            </a:r>
            <a:endParaRPr lang="en-US" b="0" i="0" dirty="0">
              <a:effectLst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56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56A551A-33FE-4576-BDBC-B5A4CDA1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Dommerkontakt og teamleder</a:t>
            </a:r>
            <a:endParaRPr lang="nb-NO" dirty="0">
              <a:solidFill>
                <a:schemeClr val="bg2"/>
              </a:solidFill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0E99820-37F6-46B6-97F0-D5F7444F6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Dommerkontakten (DK) har oppgaven å fungere som klubbens bindeledd mellom dommer og klubb, samt mellom klubb og region.</a:t>
            </a:r>
          </a:p>
          <a:p>
            <a:endParaRPr lang="nb-NO" dirty="0"/>
          </a:p>
          <a:p>
            <a:r>
              <a:rPr lang="nb-NO" dirty="0"/>
              <a:t>Alle klubber skal ha minst én dommerkontakt, men NHF RN oppfordrer til at flere kan dele på oppgaven. </a:t>
            </a:r>
          </a:p>
          <a:p>
            <a:pPr lvl="1"/>
            <a:r>
              <a:rPr lang="nb-NO" dirty="0"/>
              <a:t>Klubbene må gjerne rekruttere erfarne eller tidligere aktive dommere til oppgaven som dommerkontakt. </a:t>
            </a:r>
          </a:p>
          <a:p>
            <a:pPr lvl="1"/>
            <a:r>
              <a:rPr lang="nb-NO" dirty="0"/>
              <a:t>Det er viktig at personen som blir dommerkontakt kan gjøre en god jobb som organisator, og som informasjonsbringer mellom region, klubb og dommer.</a:t>
            </a:r>
          </a:p>
        </p:txBody>
      </p:sp>
    </p:spTree>
    <p:extLst>
      <p:ext uri="{BB962C8B-B14F-4D97-AF65-F5344CB8AC3E}">
        <p14:creationId xmlns:p14="http://schemas.microsoft.com/office/powerpoint/2010/main" val="3484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 descr="Et bilde som inneholder person, bakke, mann, utendørs&#10;&#10;Automatisk generert beskrivelse">
            <a:extLst>
              <a:ext uri="{FF2B5EF4-FFF2-40B4-BE49-F238E27FC236}">
                <a16:creationId xmlns:a16="http://schemas.microsoft.com/office/drawing/2014/main" id="{D20902CF-EC81-FD3C-BBA7-8905DEAE12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2" b="1213"/>
          <a:stretch/>
        </p:blipFill>
        <p:spPr>
          <a:xfrm>
            <a:off x="8801101" y="1303365"/>
            <a:ext cx="7281442" cy="7193243"/>
          </a:xfr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A65852A-81AB-B64B-9C37-B57769AB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31" y="1303365"/>
            <a:ext cx="7239901" cy="1477328"/>
          </a:xfrm>
        </p:spPr>
        <p:txBody>
          <a:bodyPr anchor="t">
            <a:normAutofit/>
          </a:bodyPr>
          <a:lstStyle/>
          <a:p>
            <a:r>
              <a:rPr lang="nb-NO" dirty="0"/>
              <a:t>Klubbens rolle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E1B39F-61EF-9C49-A3A9-021B5A73CF3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07665" y="3201934"/>
            <a:ext cx="7201068" cy="5264386"/>
          </a:xfrm>
        </p:spPr>
        <p:txBody>
          <a:bodyPr vert="horz" lIns="0" tIns="0" rIns="0" bIns="0" rtlCol="0" anchor="t">
            <a:normAutofit/>
          </a:bodyPr>
          <a:lstStyle/>
          <a:p>
            <a:pPr marL="591820" lvl="1" indent="-285750">
              <a:lnSpc>
                <a:spcPct val="90000"/>
              </a:lnSpc>
            </a:pPr>
            <a:r>
              <a:rPr lang="nb-NO" sz="2000" dirty="0"/>
              <a:t>Legge til rette for å beholde og rekruttere dommere.</a:t>
            </a:r>
            <a:endParaRPr lang="nb-NO" sz="2000" dirty="0">
              <a:cs typeface="Arial"/>
            </a:endParaRPr>
          </a:p>
          <a:p>
            <a:pPr marL="611505" lvl="1" indent="-305435">
              <a:lnSpc>
                <a:spcPct val="90000"/>
              </a:lnSpc>
            </a:pPr>
            <a:r>
              <a:rPr lang="nb-NO" sz="2000" dirty="0"/>
              <a:t>Legge til rette for å etablere miljø for dommerne i klubben; sosiale kvelder, utstyr, kontrakt o.l.</a:t>
            </a:r>
            <a:endParaRPr lang="nb-NO" sz="2000" dirty="0">
              <a:cs typeface="Arial"/>
            </a:endParaRPr>
          </a:p>
          <a:p>
            <a:pPr marL="611505" lvl="1" indent="-305435">
              <a:lnSpc>
                <a:spcPct val="90000"/>
              </a:lnSpc>
            </a:pPr>
            <a:r>
              <a:rPr lang="nb-NO" sz="2000" dirty="0"/>
              <a:t>Påse at DK bistår dommerne med dommerregninger og TA. </a:t>
            </a:r>
            <a:endParaRPr lang="nb-NO" sz="2000" dirty="0">
              <a:cs typeface="Arial"/>
            </a:endParaRPr>
          </a:p>
          <a:p>
            <a:pPr marL="611505" lvl="1" indent="-305435">
              <a:lnSpc>
                <a:spcPct val="90000"/>
              </a:lnSpc>
            </a:pPr>
            <a:r>
              <a:rPr lang="nb-NO" sz="2000" dirty="0"/>
              <a:t>Påse at DK følger opp egne dommere i kampsituasjon, spesielt nye, uerfarne dommere. </a:t>
            </a:r>
            <a:endParaRPr lang="nb-NO" sz="2000" dirty="0">
              <a:cs typeface="Arial"/>
            </a:endParaRPr>
          </a:p>
          <a:p>
            <a:pPr marL="611505" lvl="1" indent="-305435">
              <a:lnSpc>
                <a:spcPct val="90000"/>
              </a:lnSpc>
            </a:pPr>
            <a:r>
              <a:rPr lang="nb-NO" sz="2000" dirty="0"/>
              <a:t>Påse at DK har dialog med oppsettsmedarbeider dersom klubbens dommere trenger større utfordringer på kampnivå, eller motsatt. </a:t>
            </a:r>
            <a:endParaRPr lang="nb-NO" sz="2000" dirty="0">
              <a:cs typeface="Arial"/>
            </a:endParaRPr>
          </a:p>
          <a:p>
            <a:pPr marL="611505" lvl="1" indent="-305435">
              <a:lnSpc>
                <a:spcPct val="90000"/>
              </a:lnSpc>
            </a:pPr>
            <a:r>
              <a:rPr lang="nb-NO" sz="2000" dirty="0"/>
              <a:t>Påse at DK følger opp at klubbens dommere møter til kamp. </a:t>
            </a:r>
            <a:endParaRPr lang="nb-NO" sz="2000" dirty="0">
              <a:cs typeface="Arial"/>
            </a:endParaRPr>
          </a:p>
          <a:p>
            <a:pPr marL="611505" lvl="1" indent="-305435">
              <a:lnSpc>
                <a:spcPct val="90000"/>
              </a:lnSpc>
            </a:pPr>
            <a:r>
              <a:rPr lang="nb-NO" sz="2000" dirty="0">
                <a:cs typeface="Arial"/>
              </a:rPr>
              <a:t>La DK møte styret – ta opp temaet dommer</a:t>
            </a:r>
          </a:p>
          <a:p>
            <a:pPr marL="611505" lvl="1" indent="-305435">
              <a:lnSpc>
                <a:spcPct val="90000"/>
              </a:lnSpc>
            </a:pPr>
            <a:r>
              <a:rPr lang="nb-NO" sz="2000" dirty="0">
                <a:cs typeface="Arial"/>
              </a:rPr>
              <a:t>Påse at det er dommervert på kamper</a:t>
            </a:r>
          </a:p>
          <a:p>
            <a:pPr marL="611505" lvl="1" indent="-305435">
              <a:lnSpc>
                <a:spcPct val="90000"/>
              </a:lnSpc>
            </a:pPr>
            <a:endParaRPr lang="nb-NO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24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079A04-C06B-EDDD-5366-EE6E59AB32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Arbeid i klubben</a:t>
            </a:r>
          </a:p>
        </p:txBody>
      </p:sp>
    </p:spTree>
    <p:extLst>
      <p:ext uri="{BB962C8B-B14F-4D97-AF65-F5344CB8AC3E}">
        <p14:creationId xmlns:p14="http://schemas.microsoft.com/office/powerpoint/2010/main" val="78546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5" descr="Et bilde som inneholder person, mann, gruppe, ung&#10;&#10;Automatisk generert beskrivelse">
            <a:extLst>
              <a:ext uri="{FF2B5EF4-FFF2-40B4-BE49-F238E27FC236}">
                <a16:creationId xmlns:a16="http://schemas.microsoft.com/office/drawing/2014/main" id="{C03EFBD4-2CAF-46CD-ADAA-5F611C4B6B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777" r="-1" b="14005"/>
          <a:stretch/>
        </p:blipFill>
        <p:spPr>
          <a:xfrm>
            <a:off x="8801101" y="1303365"/>
            <a:ext cx="7281442" cy="7193243"/>
          </a:xfr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9D441DB-E675-4117-9542-8835F6DE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31" y="1303365"/>
            <a:ext cx="7239901" cy="1477328"/>
          </a:xfrm>
        </p:spPr>
        <p:txBody>
          <a:bodyPr anchor="t">
            <a:normAutofit/>
          </a:bodyPr>
          <a:lstStyle/>
          <a:p>
            <a:r>
              <a:rPr lang="nb-NO" dirty="0"/>
              <a:t>Det å se dommerne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225332-4BB6-4771-9EF6-AC01302F8EB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07665" y="3201934"/>
            <a:ext cx="7201068" cy="52643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600" dirty="0"/>
              <a:t>Dommerne trenger en støttende voksen</a:t>
            </a:r>
          </a:p>
          <a:p>
            <a:pPr lvl="1">
              <a:lnSpc>
                <a:spcPct val="90000"/>
              </a:lnSpc>
            </a:pPr>
            <a:r>
              <a:rPr lang="nb-NO" sz="2600" dirty="0"/>
              <a:t>Svar de når de spør. Ta kontakt med dommerne om de ikke spør deg!</a:t>
            </a:r>
          </a:p>
          <a:p>
            <a:pPr lvl="1">
              <a:lnSpc>
                <a:spcPct val="90000"/>
              </a:lnSpc>
            </a:pPr>
            <a:r>
              <a:rPr lang="nb-NO" sz="2600" dirty="0"/>
              <a:t>Ta ting videre om de har det vanskelig</a:t>
            </a:r>
          </a:p>
          <a:p>
            <a:pPr>
              <a:lnSpc>
                <a:spcPct val="90000"/>
              </a:lnSpc>
            </a:pPr>
            <a:endParaRPr lang="nb-NO" sz="2600" dirty="0"/>
          </a:p>
          <a:p>
            <a:pPr>
              <a:lnSpc>
                <a:spcPct val="90000"/>
              </a:lnSpc>
            </a:pPr>
            <a:r>
              <a:rPr lang="nb-NO" sz="2600" dirty="0"/>
              <a:t>Skap treningsarenaer, sosiale arenaer og et miljø i klubben</a:t>
            </a:r>
          </a:p>
          <a:p>
            <a:pPr>
              <a:lnSpc>
                <a:spcPct val="90000"/>
              </a:lnSpc>
            </a:pPr>
            <a:endParaRPr lang="nb-NO" sz="2600" dirty="0"/>
          </a:p>
          <a:p>
            <a:pPr>
              <a:lnSpc>
                <a:spcPct val="90000"/>
              </a:lnSpc>
            </a:pPr>
            <a:r>
              <a:rPr lang="nb-NO" sz="2600" dirty="0"/>
              <a:t>Bruk klubbens kompetanse på tvers</a:t>
            </a:r>
          </a:p>
          <a:p>
            <a:pPr>
              <a:lnSpc>
                <a:spcPct val="90000"/>
              </a:lnSpc>
            </a:pP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371733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person, vegg, innendørs&#10;&#10;Automatisk generert beskrivelse">
            <a:extLst>
              <a:ext uri="{FF2B5EF4-FFF2-40B4-BE49-F238E27FC236}">
                <a16:creationId xmlns:a16="http://schemas.microsoft.com/office/drawing/2014/main" id="{382E6653-361E-AECA-4A72-6059DF226F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4279" r="28781"/>
          <a:stretch/>
        </p:blipFill>
        <p:spPr>
          <a:xfrm>
            <a:off x="8801101" y="1303365"/>
            <a:ext cx="7281442" cy="7193243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B814815-E71A-F5E0-CD1A-248D050A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31" y="1303365"/>
            <a:ext cx="7239901" cy="1477328"/>
          </a:xfrm>
        </p:spPr>
        <p:txBody>
          <a:bodyPr/>
          <a:lstStyle/>
          <a:p>
            <a:r>
              <a:rPr lang="en-US" dirty="0"/>
              <a:t>Arbeid </a:t>
            </a:r>
            <a:r>
              <a:rPr lang="nb-NO" dirty="0"/>
              <a:t>i egen klubb</a:t>
            </a:r>
            <a:br>
              <a:rPr lang="nb-NO" dirty="0"/>
            </a:br>
            <a:r>
              <a:rPr lang="nb-NO" dirty="0"/>
              <a:t>Nivå 1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220909-2883-C5DC-6690-18B818CFEB0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07665" y="3201934"/>
            <a:ext cx="7201068" cy="5264386"/>
          </a:xfrm>
        </p:spPr>
        <p:txBody>
          <a:bodyPr/>
          <a:lstStyle/>
          <a:p>
            <a:r>
              <a:rPr lang="nb-NO" dirty="0"/>
              <a:t>Dommerarbeidet skal være på agendaen der hvor håndballidretten diskuteres. </a:t>
            </a:r>
          </a:p>
          <a:p>
            <a:r>
              <a:rPr lang="nb-NO" dirty="0"/>
              <a:t>Dommergruppen skal anses som et "lag" på lik linje med barn-, ungdom- og seniorlagene.</a:t>
            </a:r>
          </a:p>
        </p:txBody>
      </p:sp>
    </p:spTree>
    <p:extLst>
      <p:ext uri="{BB962C8B-B14F-4D97-AF65-F5344CB8AC3E}">
        <p14:creationId xmlns:p14="http://schemas.microsoft.com/office/powerpoint/2010/main" val="3654918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2">
      <a:dk1>
        <a:sysClr val="windowText" lastClr="000000"/>
      </a:dk1>
      <a:lt1>
        <a:sysClr val="window" lastClr="FFFFFF"/>
      </a:lt1>
      <a:dk2>
        <a:srgbClr val="0A1E5E"/>
      </a:dk2>
      <a:lt2>
        <a:srgbClr val="EA3747"/>
      </a:lt2>
      <a:accent1>
        <a:srgbClr val="0A1E5E"/>
      </a:accent1>
      <a:accent2>
        <a:srgbClr val="EA3747"/>
      </a:accent2>
      <a:accent3>
        <a:srgbClr val="9B9B9B"/>
      </a:accent3>
      <a:accent4>
        <a:srgbClr val="9FD7EA"/>
      </a:accent4>
      <a:accent5>
        <a:srgbClr val="2C5FA9"/>
      </a:accent5>
      <a:accent6>
        <a:srgbClr val="A2194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5B6F66A-EE13-B547-BCF0-0B8EAAE3DF34}" vid="{FB62C335-F715-524A-B14D-1374751AC27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  <wetp:taskpane dockstate="right" visibility="0" width="350" row="7">
    <wetp:webextensionref xmlns:r="http://schemas.openxmlformats.org/officeDocument/2006/relationships" r:id="rId2"/>
  </wetp:taskpane>
  <wetp:taskpane dockstate="right" visibility="0" width="350" row="8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4D95647E-860C-4986-9397-189B579D0E33}">
  <we:reference id="wa104380645" version="1.0.0.0" store="nb-NO" storeType="OMEX"/>
  <we:alternateReferences>
    <we:reference id="wa104380645" version="1.0.0.0" store="WA10438064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02F33B5-DB67-4729-875D-7D86F43E7D6D}">
  <we:reference id="wa104178141" version="4.0.0.8" store="nb-NO" storeType="OMEX"/>
  <we:alternateReferences>
    <we:reference id="wa104178141" version="4.0.0.8" store="WA104178141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B9FF6990-7B25-4AC0-ADB2-D06BB556C983}">
  <we:reference id="f7da559f-5105-4956-bf32-5c706edeb727" version="2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24d2a0-5d2c-4f36-bb8a-dbda3fd8e091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6074FADE2A4A4CBEC19FE9F220CB98" ma:contentTypeVersion="16" ma:contentTypeDescription="Opprett et nytt dokument." ma:contentTypeScope="" ma:versionID="5921e4cc7ee4fb90f2aec5fc628a4a1d">
  <xsd:schema xmlns:xsd="http://www.w3.org/2001/XMLSchema" xmlns:xs="http://www.w3.org/2001/XMLSchema" xmlns:p="http://schemas.microsoft.com/office/2006/metadata/properties" xmlns:ns2="9024d2a0-5d2c-4f36-bb8a-dbda3fd8e091" xmlns:ns3="9e538389-cabc-4d4e-918a-8beb7ac0ecaa" xmlns:ns4="c3cf5cfb-9e37-4927-bd8a-203554e83c12" targetNamespace="http://schemas.microsoft.com/office/2006/metadata/properties" ma:root="true" ma:fieldsID="deab294d9e46defd3eeebbc17453dca0" ns2:_="" ns3:_="" ns4:_="">
    <xsd:import namespace="9024d2a0-5d2c-4f36-bb8a-dbda3fd8e091"/>
    <xsd:import namespace="9e538389-cabc-4d4e-918a-8beb7ac0ecaa"/>
    <xsd:import namespace="c3cf5cfb-9e37-4927-bd8a-203554e83c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4d2a0-5d2c-4f36-bb8a-dbda3fd8e0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02c9d9f-c05d-437c-8657-da169ff10d7f}" ma:internalName="TaxCatchAll" ma:showField="CatchAllData" ma:web="c3cf5cfb-9e37-4927-bd8a-203554e83c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f5cfb-9e37-4927-bd8a-203554e83c12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E20033-DD5F-4226-ADE5-B26043529D4A}">
  <ds:schemaRefs>
    <ds:schemaRef ds:uri="http://purl.org/dc/terms/"/>
    <ds:schemaRef ds:uri="http://schemas.microsoft.com/office/2006/metadata/properties"/>
    <ds:schemaRef ds:uri="9024d2a0-5d2c-4f36-bb8a-dbda3fd8e091"/>
    <ds:schemaRef ds:uri="http://schemas.microsoft.com/office/2006/documentManagement/types"/>
    <ds:schemaRef ds:uri="http://purl.org/dc/elements/1.1/"/>
    <ds:schemaRef ds:uri="c3cf5cfb-9e37-4927-bd8a-203554e83c12"/>
    <ds:schemaRef ds:uri="http://schemas.microsoft.com/office/infopath/2007/PartnerControls"/>
    <ds:schemaRef ds:uri="http://schemas.openxmlformats.org/package/2006/metadata/core-properties"/>
    <ds:schemaRef ds:uri="9e538389-cabc-4d4e-918a-8beb7ac0eca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12FEBD-2AF0-477E-B531-60A6C4863D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73A8AA-F06A-430B-BD10-AA1604F111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24d2a0-5d2c-4f36-bb8a-dbda3fd8e091"/>
    <ds:schemaRef ds:uri="9e538389-cabc-4d4e-918a-8beb7ac0ecaa"/>
    <ds:schemaRef ds:uri="c3cf5cfb-9e37-4927-bd8a-203554e83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246</TotalTime>
  <Words>663</Words>
  <Application>Microsoft Macintosh PowerPoint</Application>
  <PresentationFormat>Egendefinert</PresentationFormat>
  <Paragraphs>73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Office-tema</vt:lpstr>
      <vt:lpstr>PowerPoint-presentasjon</vt:lpstr>
      <vt:lpstr>Rollen dommerkontakt </vt:lpstr>
      <vt:lpstr>Teamleder og dommersjef/ -oppsettsmedarbeider</vt:lpstr>
      <vt:lpstr>Teamlederen og dommerkontakt i klubb</vt:lpstr>
      <vt:lpstr>Dommerkontakt og teamleder</vt:lpstr>
      <vt:lpstr>Klubbens rolle</vt:lpstr>
      <vt:lpstr>Arbeid i klubben</vt:lpstr>
      <vt:lpstr>Det å se dommerne</vt:lpstr>
      <vt:lpstr>Arbeid i egen klubb Nivå 1</vt:lpstr>
      <vt:lpstr>Arbeid i egen klubb Nivå 2</vt:lpstr>
      <vt:lpstr>Arbeid i egen klubb Nivå 3</vt:lpstr>
      <vt:lpstr>Dommerutvikler 1</vt:lpstr>
      <vt:lpstr>Oppsett av dommerutviklere</vt:lpstr>
      <vt:lpstr>Lokale regler – tolkning av nye regler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Gerhardsen, Trude</dc:creator>
  <dc:description>Template by OfficeConsult</dc:description>
  <cp:lastModifiedBy>stine rognmo</cp:lastModifiedBy>
  <cp:revision>94</cp:revision>
  <dcterms:created xsi:type="dcterms:W3CDTF">2020-06-16T10:12:55Z</dcterms:created>
  <dcterms:modified xsi:type="dcterms:W3CDTF">2023-03-29T11:08:09Z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0x0101005E6074FADE2A4A4CBEC19FE9F220CB98</vt:lpwstr>
  </property>
  <property fmtid="{D5CDD505-2E9C-101B-9397-08002B2CF9AE}" pid="4" name="MediaServiceImageTags">
    <vt:lpwstr/>
  </property>
</Properties>
</file>