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12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9" r:id="rId4"/>
    <p:sldId id="279" r:id="rId5"/>
    <p:sldId id="337" r:id="rId6"/>
    <p:sldId id="339" r:id="rId7"/>
    <p:sldId id="341" r:id="rId8"/>
    <p:sldId id="340" r:id="rId9"/>
    <p:sldId id="342" r:id="rId10"/>
    <p:sldId id="343" r:id="rId11"/>
    <p:sldId id="344" r:id="rId12"/>
    <p:sldId id="345" r:id="rId13"/>
    <p:sldId id="347" r:id="rId14"/>
    <p:sldId id="260" r:id="rId15"/>
    <p:sldId id="346" r:id="rId16"/>
    <p:sldId id="327" r:id="rId17"/>
    <p:sldId id="328" r:id="rId18"/>
    <p:sldId id="313" r:id="rId19"/>
    <p:sldId id="314" r:id="rId20"/>
    <p:sldId id="319" r:id="rId21"/>
    <p:sldId id="315" r:id="rId22"/>
    <p:sldId id="316" r:id="rId23"/>
    <p:sldId id="317" r:id="rId24"/>
    <p:sldId id="309" r:id="rId25"/>
    <p:sldId id="322" r:id="rId26"/>
    <p:sldId id="318" r:id="rId27"/>
    <p:sldId id="320" r:id="rId28"/>
    <p:sldId id="321" r:id="rId29"/>
    <p:sldId id="324" r:id="rId30"/>
    <p:sldId id="325" r:id="rId31"/>
    <p:sldId id="323" r:id="rId32"/>
    <p:sldId id="310" r:id="rId33"/>
    <p:sldId id="311" r:id="rId34"/>
  </p:sldIdLst>
  <p:sldSz cx="9906000" cy="6858000" type="A4"/>
  <p:notesSz cx="6805613" cy="99441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9"/>
    <p:restoredTop sz="83005"/>
  </p:normalViewPr>
  <p:slideViewPr>
    <p:cSldViewPr snapToGrid="0" snapToObjects="1">
      <p:cViewPr varScale="1">
        <p:scale>
          <a:sx n="89" d="100"/>
          <a:sy n="89" d="100"/>
        </p:scale>
        <p:origin x="1904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729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6729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959A776F-22CA-49C0-AE3D-69A6CB71FC59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45785"/>
            <a:ext cx="2949099" cy="496729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785"/>
            <a:ext cx="2949099" cy="496729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9E8E0DE9-B6AB-4A14-843D-623A542BA2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91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4451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8F3BE-841B-5A47-8D6E-1E6B1BAFD58D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3013"/>
            <a:ext cx="48466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1039" y="4786314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4451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D6CC6-6F51-D34C-BF6F-E01B54E2836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3671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9313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5749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321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9358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510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 dommere!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9305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Grunnlag </a:t>
            </a:r>
            <a:r>
              <a:rPr lang="nb-NO" dirty="0" err="1"/>
              <a:t>tingrepresentasjon</a:t>
            </a:r>
            <a:r>
              <a:rPr lang="nb-NO" dirty="0"/>
              <a:t> er lisensierte spillere, ikke spillende lag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2480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Grunnlag </a:t>
            </a:r>
            <a:r>
              <a:rPr lang="nb-NO" dirty="0" err="1"/>
              <a:t>tingrepresentasjon</a:t>
            </a:r>
            <a:r>
              <a:rPr lang="nb-NO" dirty="0"/>
              <a:t> er lisensierte spillere, ikke spillende lag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4408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Grunnlag </a:t>
            </a:r>
            <a:r>
              <a:rPr lang="nb-NO" dirty="0" err="1"/>
              <a:t>tingrepresentasjon</a:t>
            </a:r>
            <a:r>
              <a:rPr lang="nb-NO" dirty="0"/>
              <a:t> er lisensierte spillere, ikke spillende lag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9500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361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"Månedens lag" søker vi lag: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 alle aldersgrupper (fra mini til senior)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som spiller håndball på breddenivå, fordi det er gøy og sosialt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som satser håndball med fokus på spillerutvikling og mestring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med en historie som kan inspirere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som tydelig gjenspeiler våre verdier - innsatsvilje, begeistring, respekt og fair play</a:t>
            </a:r>
          </a:p>
          <a:p>
            <a:endParaRPr lang="nb-NO" dirty="0"/>
          </a:p>
          <a:p>
            <a:r>
              <a:rPr lang="nb-NO" dirty="0"/>
              <a:t>Kort sagt: </a:t>
            </a:r>
          </a:p>
          <a:p>
            <a:r>
              <a:rPr lang="nb-NO" b="1" i="1" dirty="0"/>
              <a:t>Det er plass for alle lag til å bli kandidat til "Månedens lag". Vi ønsker at dere sender oss et par bilder og en kort tekst.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824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8923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 en gratis fotodelingstjeneste og et sosialt nettverk som ble lansert i oktober 2010. Tjenesten gjør det mulig for brukere å ta bilder eller videoklipp, legge til effekter og dele det med andre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instagrambrukere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er koblet til det sosiale nettverket.</a:t>
            </a:r>
          </a:p>
          <a:p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søker nå klubber/lag som ønsker å ta over vår </a:t>
            </a:r>
            <a:r>
              <a:rPr lang="nb-NO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-konto i en uke. Er dere gode eller aktive på sosiale medier? </a:t>
            </a:r>
            <a:b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Formål og hensikt</a:t>
            </a:r>
            <a:b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ønsker å synliggjøre aktiviteten som foregår rundt i hele regionen. Vi håper overtakelsen kan spre motivasjon, inspirasjon og håndballglede til våre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følgere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b-NO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Eksempler på fotomotiv: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Dugnadsgjengen i aksjon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Bilder og videoklipp fra treninger og kamp</a:t>
            </a:r>
          </a:p>
          <a:p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Treningstips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Kampreferat og spillerpresentasjoner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Sosiale sammenkomster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Trener-, leder- og styremøter</a:t>
            </a: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Lagbilder med mer.</a:t>
            </a:r>
          </a:p>
          <a:p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Praktisk gjennomføring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 legger til </a:t>
            </a:r>
            <a:r>
              <a:rPr lang="nb-NO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-kontoen vår som brukere (kan sendes til alle trenere, spillere, lagledere osv.) med et gitt passord. Klubben vil også få tilsendt retningslinjer for publisering.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07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5363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Viktig at klubbtilhørighet er med! Viktig samarbeidspartner for oss.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7265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Formålet med denne satsningen er å få klubbene og idrettshallene til å tilby sunnere matvarer til både spillere og publikum i hallen.</a:t>
            </a:r>
            <a:br>
              <a:rPr lang="nb-NO" sz="1200" dirty="0"/>
            </a:br>
            <a:endParaRPr lang="nb-NO" sz="1200" dirty="0"/>
          </a:p>
          <a:p>
            <a:r>
              <a:rPr lang="nb-NO" sz="1200" dirty="0"/>
              <a:t>Gode holdninger skal skapes og vi skal bidra til at det skal være enkelt å ta sunne og gode valg.</a:t>
            </a:r>
            <a:br>
              <a:rPr lang="nb-NO" sz="1200" dirty="0"/>
            </a:br>
            <a:endParaRPr lang="nb-NO" sz="1200" dirty="0"/>
          </a:p>
          <a:p>
            <a:r>
              <a:rPr lang="nb-NO" sz="1200" dirty="0"/>
              <a:t>Øke inntekter og fortjenester for klubber og lag.</a:t>
            </a:r>
            <a:br>
              <a:rPr lang="nb-NO" sz="1200" dirty="0"/>
            </a:br>
            <a:endParaRPr lang="nb-NO" sz="1200" dirty="0"/>
          </a:p>
          <a:p>
            <a:r>
              <a:rPr lang="nb-NO" sz="1200" dirty="0"/>
              <a:t>2017 er et år for implementering - i 2018 ønsker vi at klubbene er selvgående og har en sunn profil.</a:t>
            </a:r>
            <a:br>
              <a:rPr lang="nb-NO" sz="1200" dirty="0"/>
            </a:br>
            <a:endParaRPr lang="nb-NO" sz="1200" dirty="0"/>
          </a:p>
          <a:p>
            <a:r>
              <a:rPr lang="nb-NO" sz="1200" dirty="0"/>
              <a:t>Skal utøverne våre prestere må det også kunne tilbys mat som fremmer prestasjon.</a:t>
            </a:r>
            <a:br>
              <a:rPr lang="nb-NO" sz="1200" dirty="0"/>
            </a:br>
            <a:endParaRPr lang="nb-NO" sz="1200" dirty="0"/>
          </a:p>
          <a:p>
            <a:r>
              <a:rPr lang="nb-NO" sz="1200" dirty="0"/>
              <a:t>Enkle grep kan gjøres med varer som allerede tilbys.</a:t>
            </a:r>
          </a:p>
          <a:p>
            <a:r>
              <a:rPr lang="nb-NO" sz="1200" b="1" dirty="0">
                <a:solidFill>
                  <a:srgbClr val="FF0000"/>
                </a:solidFill>
              </a:rPr>
              <a:t>SEND KUNDENUMMER HVIS MAN ALLEREDE ER REGISTRERT!!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6142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Husk begeistringspriser</a:t>
            </a:r>
            <a:r>
              <a:rPr lang="nb-NO" baseline="0" dirty="0"/>
              <a:t> </a:t>
            </a:r>
            <a:r>
              <a:rPr lang="mr-IN" baseline="0" dirty="0"/>
              <a:t>–</a:t>
            </a:r>
            <a:r>
              <a:rPr lang="nb-NO" baseline="0" dirty="0"/>
              <a:t> MELD INN NÅ!!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718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48805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 forbehold om at data kan være ukorrekt </a:t>
            </a:r>
            <a:r>
              <a:rPr lang="nb-NO" dirty="0" err="1"/>
              <a:t>ifht</a:t>
            </a:r>
            <a:r>
              <a:rPr lang="nb-NO" dirty="0"/>
              <a:t> antall påmeldte lag – mulige trekkinger ikke er tatt med osv.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6139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6876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753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Animasjon – husk å klikke 6 klikk med resultat</a:t>
            </a:r>
          </a:p>
          <a:p>
            <a:r>
              <a:rPr lang="nb-NO" dirty="0"/>
              <a:t>Er det ok å tape/vinne så mye??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16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1949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Klubbens ansvar og informere trenere/laglederapparat om intensjonen med barnehåndball.</a:t>
            </a:r>
          </a:p>
          <a:p>
            <a:r>
              <a:rPr lang="nb-NO" dirty="0"/>
              <a:t>Og følg med!!!! Ta en runde på noen 10 års kamper og se.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5508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Hvordan går det med LIVE? Er alle i gang?</a:t>
            </a:r>
          </a:p>
          <a:p>
            <a:r>
              <a:rPr lang="nb-NO" dirty="0"/>
              <a:t>Hva er positivt? Hva kan bli bedre?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0639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7663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22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17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1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976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1146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3582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Dette er agendaen for det som skal gjennomgås nå </a:t>
            </a:r>
            <a:r>
              <a:rPr lang="mr-IN" dirty="0"/>
              <a:t>–</a:t>
            </a:r>
            <a:r>
              <a:rPr lang="nb-NO" dirty="0"/>
              <a:t> de endringene</a:t>
            </a:r>
            <a:r>
              <a:rPr lang="nb-NO" baseline="0" dirty="0"/>
              <a:t> som det er verdt og nevne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D6CC6-6F51-D34C-BF6F-E01B54E2836F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673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825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36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654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87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644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06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1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664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63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262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22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1A60C-7107-864B-ACA4-A135B1233DA2}" type="datetimeFigureOut">
              <a:rPr lang="nb-NO" smtClean="0"/>
              <a:t>26.02.2018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4F9CB-29B8-7C46-B09A-97DDAE2A987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485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3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6.tiff"/><Relationship Id="rId4" Type="http://schemas.openxmlformats.org/officeDocument/2006/relationships/image" Target="../media/image1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1"/>
            <a:ext cx="9935012" cy="7023612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3429089" y="4079854"/>
            <a:ext cx="307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i="1" dirty="0">
                <a:solidFill>
                  <a:schemeClr val="bg1"/>
                </a:solidFill>
                <a:latin typeface="Lucida Handwriting" charset="0"/>
                <a:ea typeface="Lucida Handwriting" charset="0"/>
                <a:cs typeface="Lucida Handwriting" charset="0"/>
              </a:rPr>
              <a:t>Sonemøter februar 2018</a:t>
            </a:r>
          </a:p>
        </p:txBody>
      </p:sp>
    </p:spTree>
    <p:extLst>
      <p:ext uri="{BB962C8B-B14F-4D97-AF65-F5344CB8AC3E}">
        <p14:creationId xmlns:p14="http://schemas.microsoft.com/office/powerpoint/2010/main" val="66193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9BB85699-5D23-2449-8391-A0E13C91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0"/>
            <a:ext cx="8543925" cy="803189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Seriereglement 2018/2019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ED026B93-F65C-274A-BDE2-8638FC4A9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946802"/>
            <a:ext cx="8543925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Vesentlige endringer:</a:t>
            </a:r>
          </a:p>
          <a:p>
            <a:r>
              <a:rPr lang="nb-NO" dirty="0"/>
              <a:t>Fjerning av breddesluttspill 16 </a:t>
            </a:r>
          </a:p>
          <a:p>
            <a:r>
              <a:rPr lang="nb-NO" dirty="0"/>
              <a:t>Kvotebestemmelser dommere;  35% av samlet gebyr til dommerutviklingstiltak</a:t>
            </a:r>
          </a:p>
          <a:p>
            <a:r>
              <a:rPr lang="nb-NO" dirty="0"/>
              <a:t>Utviklingsstipend pålydende kr.25.000 til lag som kvalifiserer seg til Lerøy fjernet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8133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AFE16AEA-6999-F249-B4D7-914D5971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0"/>
            <a:ext cx="8543925" cy="704335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Seriereglement 2018/2019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14C7DBDD-FA40-6C42-9242-66EA9FD6D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972204"/>
            <a:ext cx="8543925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b-NO" dirty="0"/>
              <a:t>Toppserie beholdes, men den fungerer ikke som kvalifisering til Bring lenger</a:t>
            </a:r>
          </a:p>
          <a:p>
            <a:pPr>
              <a:lnSpc>
                <a:spcPct val="120000"/>
              </a:lnSpc>
            </a:pPr>
            <a:r>
              <a:rPr lang="nb-NO" dirty="0"/>
              <a:t>Dommere skal ha oppgjør over bank senest 7 dager etter kamp (tidligere 5)</a:t>
            </a:r>
          </a:p>
          <a:p>
            <a:pPr>
              <a:lnSpc>
                <a:spcPct val="120000"/>
              </a:lnSpc>
            </a:pPr>
            <a:r>
              <a:rPr lang="nb-NO" dirty="0" err="1"/>
              <a:t>Km.godtgjørelse</a:t>
            </a:r>
            <a:r>
              <a:rPr lang="nb-NO" dirty="0"/>
              <a:t> reduseres fra kr.4,10 til kr.3.50 pr.km.</a:t>
            </a:r>
          </a:p>
          <a:p>
            <a:pPr>
              <a:lnSpc>
                <a:spcPct val="120000"/>
              </a:lnSpc>
            </a:pPr>
            <a:r>
              <a:rPr lang="nb-NO" dirty="0"/>
              <a:t>Vedr. arrangement: gjøremål før og etter kamp tilpasset innføring av LIVE/elektronisk kamprapport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5866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2AE6D373-F4BB-2E44-8BDF-EDD13E22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0"/>
            <a:ext cx="8543926" cy="609270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Seriereglement 2018/2019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5865A99-676B-444F-9C61-38161972FFF2}"/>
              </a:ext>
            </a:extLst>
          </p:cNvPr>
          <p:cNvSpPr txBox="1"/>
          <p:nvPr/>
        </p:nvSpPr>
        <p:spPr>
          <a:xfrm>
            <a:off x="484533" y="2948805"/>
            <a:ext cx="81523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nb-NO" sz="2800" dirty="0" err="1">
                <a:ea typeface="Verdana" panose="020B0604030504040204" pitchFamily="34" charset="0"/>
                <a:cs typeface="Verdana" panose="020B0604030504040204" pitchFamily="34" charset="0"/>
              </a:rPr>
              <a:t>Omberammingsgebyr</a:t>
            </a: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 reduseres til : </a:t>
            </a:r>
          </a:p>
          <a:p>
            <a:pPr marL="735806" lvl="1" indent="-278606">
              <a:buFont typeface="Arial" panose="020B0604020202020204" pitchFamily="34" charset="0"/>
              <a:buChar char="•"/>
            </a:pP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kr.    500,- ved 30 dager før terminfestet kamp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kr. 1.000,- ved 10-29 dager før terminfestet kamp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kr. 2.000,- ved  5-9 dager før terminfestet kamp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2AFA1EF-561C-6545-B42B-090B46FF7351}"/>
              </a:ext>
            </a:extLst>
          </p:cNvPr>
          <p:cNvSpPr txBox="1"/>
          <p:nvPr/>
        </p:nvSpPr>
        <p:spPr>
          <a:xfrm>
            <a:off x="484533" y="1468250"/>
            <a:ext cx="8579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Frist for </a:t>
            </a:r>
            <a:r>
              <a:rPr lang="nb-NO" sz="2800" dirty="0" err="1">
                <a:ea typeface="Verdana" panose="020B0604030504040204" pitchFamily="34" charset="0"/>
                <a:cs typeface="Verdana" panose="020B0604030504040204" pitchFamily="34" charset="0"/>
              </a:rPr>
              <a:t>omberamming</a:t>
            </a: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 av kamper reduseres fra 10 til 5 dager før terminfestet kamp</a:t>
            </a:r>
          </a:p>
        </p:txBody>
      </p:sp>
    </p:spTree>
    <p:extLst>
      <p:ext uri="{BB962C8B-B14F-4D97-AF65-F5344CB8AC3E}">
        <p14:creationId xmlns:p14="http://schemas.microsoft.com/office/powerpoint/2010/main" val="260185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2AE6D373-F4BB-2E44-8BDF-EDD13E22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0"/>
            <a:ext cx="8543926" cy="609270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Seriereglement 2018/2019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2AFA1EF-561C-6545-B42B-090B46FF7351}"/>
              </a:ext>
            </a:extLst>
          </p:cNvPr>
          <p:cNvSpPr txBox="1"/>
          <p:nvPr/>
        </p:nvSpPr>
        <p:spPr>
          <a:xfrm>
            <a:off x="484533" y="609270"/>
            <a:ext cx="85794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nb-NO" sz="2800" dirty="0" err="1">
                <a:ea typeface="Verdana" panose="020B0604030504040204" pitchFamily="34" charset="0"/>
                <a:cs typeface="Verdana" panose="020B0604030504040204" pitchFamily="34" charset="0"/>
              </a:rPr>
              <a:t>Antilag</a:t>
            </a: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735806" lvl="1" indent="-278606">
              <a:buFont typeface="Arial" panose="020B0604020202020204" pitchFamily="34" charset="0"/>
              <a:buChar char="•"/>
            </a:pP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Man kan kun ha inntil 1 </a:t>
            </a:r>
            <a:r>
              <a:rPr lang="nb-NO" sz="2800" dirty="0" err="1">
                <a:ea typeface="Verdana" panose="020B0604030504040204" pitchFamily="34" charset="0"/>
                <a:cs typeface="Verdana" panose="020B0604030504040204" pitchFamily="34" charset="0"/>
              </a:rPr>
              <a:t>antilag</a:t>
            </a:r>
            <a:endParaRPr lang="nb-NO" sz="28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5806" lvl="1" indent="-278606">
              <a:buFont typeface="Arial" panose="020B0604020202020204" pitchFamily="34" charset="0"/>
              <a:buChar char="•"/>
            </a:pPr>
            <a:r>
              <a:rPr lang="nb-NO" sz="2800" dirty="0">
                <a:ea typeface="Verdana" panose="020B0604030504040204" pitchFamily="34" charset="0"/>
                <a:cs typeface="Verdana" panose="020B0604030504040204" pitchFamily="34" charset="0"/>
              </a:rPr>
              <a:t>Man kan ikke garantere for antilagskollisjon</a:t>
            </a:r>
          </a:p>
          <a:p>
            <a:pPr marL="735806" lvl="1" indent="-278606">
              <a:buFont typeface="Arial" panose="020B0604020202020204" pitchFamily="34" charset="0"/>
              <a:buChar char="•"/>
            </a:pPr>
            <a:endParaRPr lang="nb-NO" sz="28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31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81382" y="3172527"/>
            <a:ext cx="7743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FRIST  FOR  PÅMELDING  AV  LAG  OG  </a:t>
            </a:r>
            <a:r>
              <a:rPr lang="nb-NO" sz="3200" b="1" dirty="0">
                <a:solidFill>
                  <a:srgbClr val="FF0000"/>
                </a:solidFill>
              </a:rPr>
              <a:t>DOMMERE</a:t>
            </a:r>
            <a:endParaRPr lang="nb-NO" sz="2800" b="1" dirty="0">
              <a:solidFill>
                <a:srgbClr val="FF0000"/>
              </a:solidFill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2565485" y="791182"/>
            <a:ext cx="47750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800" b="1" dirty="0">
                <a:solidFill>
                  <a:schemeClr val="accent1">
                    <a:lumMod val="75000"/>
                  </a:schemeClr>
                </a:solidFill>
                <a:ea typeface="Lucida Handwriting" charset="0"/>
                <a:cs typeface="Lucida Handwriting" charset="0"/>
              </a:rPr>
              <a:t>30. april</a:t>
            </a:r>
          </a:p>
        </p:txBody>
      </p:sp>
    </p:spTree>
    <p:extLst>
      <p:ext uri="{BB962C8B-B14F-4D97-AF65-F5344CB8AC3E}">
        <p14:creationId xmlns:p14="http://schemas.microsoft.com/office/powerpoint/2010/main" val="387545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3470851" y="26128"/>
            <a:ext cx="2964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Regionsting 2018 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8104EC4-B36A-CA42-8A42-288C23CC81DC}"/>
              </a:ext>
            </a:extLst>
          </p:cNvPr>
          <p:cNvSpPr txBox="1"/>
          <p:nvPr/>
        </p:nvSpPr>
        <p:spPr>
          <a:xfrm>
            <a:off x="1797906" y="1767017"/>
            <a:ext cx="6310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b-NO" dirty="0"/>
              <a:t>Regionstinget arrangeres på Scandic Hell Stjørdal Lørdag 26. Mai</a:t>
            </a:r>
          </a:p>
          <a:p>
            <a:pPr>
              <a:lnSpc>
                <a:spcPct val="120000"/>
              </a:lnSpc>
            </a:pPr>
            <a:endParaRPr lang="nb-NO" dirty="0"/>
          </a:p>
          <a:p>
            <a:pPr>
              <a:lnSpc>
                <a:spcPct val="120000"/>
              </a:lnSpc>
            </a:pPr>
            <a:endParaRPr lang="nb-NO" dirty="0"/>
          </a:p>
          <a:p>
            <a:pPr algn="ctr">
              <a:lnSpc>
                <a:spcPct val="120000"/>
              </a:lnSpc>
            </a:pPr>
            <a:r>
              <a:rPr lang="nb-NO" b="1" dirty="0"/>
              <a:t>Saker som ønskes innmeldt til tinget må være regionen i hende innen 25. Februar</a:t>
            </a:r>
          </a:p>
        </p:txBody>
      </p:sp>
    </p:spTree>
    <p:extLst>
      <p:ext uri="{BB962C8B-B14F-4D97-AF65-F5344CB8AC3E}">
        <p14:creationId xmlns:p14="http://schemas.microsoft.com/office/powerpoint/2010/main" val="375338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2015480" y="36542"/>
            <a:ext cx="587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Regionsting 2018 - </a:t>
            </a:r>
            <a:r>
              <a:rPr lang="nb-NO" sz="2800" b="1" dirty="0" err="1">
                <a:solidFill>
                  <a:srgbClr val="0070C0"/>
                </a:solidFill>
              </a:rPr>
              <a:t>Tingrepresentasjon</a:t>
            </a:r>
            <a:endParaRPr lang="nb-NO" sz="2800" b="1" dirty="0">
              <a:solidFill>
                <a:srgbClr val="0070C0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8104EC4-B36A-CA42-8A42-288C23CC81DC}"/>
              </a:ext>
            </a:extLst>
          </p:cNvPr>
          <p:cNvSpPr txBox="1"/>
          <p:nvPr/>
        </p:nvSpPr>
        <p:spPr>
          <a:xfrm>
            <a:off x="102973" y="741406"/>
            <a:ext cx="9803027" cy="472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b-NO" dirty="0"/>
              <a:t>Grunnlag </a:t>
            </a:r>
            <a:r>
              <a:rPr lang="nb-NO" dirty="0" err="1"/>
              <a:t>tingrepresentasjon</a:t>
            </a:r>
            <a:r>
              <a:rPr lang="nb-NO" dirty="0"/>
              <a:t>:  Endre fra spillende lag til lisensierte spillere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Lisensierte spillere brukes også som måleparameter til </a:t>
            </a:r>
            <a:r>
              <a:rPr lang="nb-NO" dirty="0" err="1"/>
              <a:t>Bringserie</a:t>
            </a:r>
            <a:r>
              <a:rPr lang="nb-NO" dirty="0"/>
              <a:t> representasjon, postmidler, IKT kostnader osv.</a:t>
            </a:r>
            <a:br>
              <a:rPr lang="nb-NO" dirty="0"/>
            </a:br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Regionens størrelse måles ut fra lisensierte spillere</a:t>
            </a:r>
          </a:p>
          <a:p>
            <a:pPr>
              <a:lnSpc>
                <a:spcPct val="120000"/>
              </a:lnSpc>
            </a:pPr>
            <a:r>
              <a:rPr lang="nb-NO" dirty="0"/>
              <a:t>NHF Region Nord hadde tidligere antall spillende lag fra 11 år og oppover. Dette tallet er multiplisert med 10 for å få fram dagens tall:</a:t>
            </a:r>
          </a:p>
          <a:p>
            <a:pPr>
              <a:lnSpc>
                <a:spcPct val="120000"/>
              </a:lnSpc>
            </a:pPr>
            <a:endParaRPr lang="nb-NO" dirty="0"/>
          </a:p>
          <a:p>
            <a:pPr>
              <a:lnSpc>
                <a:spcPct val="120000"/>
              </a:lnSpc>
            </a:pPr>
            <a:r>
              <a:rPr lang="nb-NO" dirty="0"/>
              <a:t>Antallet sonerepresentanter beregnes ut fra lisensierte spillere pr. 1.2. det året Regionstinget avholdes. Soner som har: </a:t>
            </a:r>
          </a:p>
          <a:p>
            <a:pPr>
              <a:lnSpc>
                <a:spcPct val="120000"/>
              </a:lnSpc>
            </a:pPr>
            <a:r>
              <a:rPr lang="nb-NO" dirty="0"/>
              <a:t>0-249     	 	lisensierte får 1 representant</a:t>
            </a:r>
          </a:p>
          <a:p>
            <a:pPr>
              <a:lnSpc>
                <a:spcPct val="120000"/>
              </a:lnSpc>
            </a:pPr>
            <a:r>
              <a:rPr lang="nb-NO" dirty="0"/>
              <a:t>250-499   	lisensierte får 2 representanter</a:t>
            </a:r>
          </a:p>
          <a:p>
            <a:pPr>
              <a:lnSpc>
                <a:spcPct val="120000"/>
              </a:lnSpc>
            </a:pPr>
            <a:r>
              <a:rPr lang="nb-NO" dirty="0"/>
              <a:t>500-749 		lisensierte får 3 representanter</a:t>
            </a:r>
          </a:p>
        </p:txBody>
      </p:sp>
    </p:spTree>
    <p:extLst>
      <p:ext uri="{BB962C8B-B14F-4D97-AF65-F5344CB8AC3E}">
        <p14:creationId xmlns:p14="http://schemas.microsoft.com/office/powerpoint/2010/main" val="199700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5BE85B01-78C2-DF4D-AE59-EBEBF4E5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51742"/>
            <a:ext cx="8543926" cy="459037"/>
          </a:xfrm>
        </p:spPr>
        <p:txBody>
          <a:bodyPr>
            <a:noAutofit/>
          </a:bodyPr>
          <a:lstStyle/>
          <a:p>
            <a:pPr algn="ctr"/>
            <a:r>
              <a:rPr lang="nb-NO" sz="2800" b="1" dirty="0">
                <a:solidFill>
                  <a:schemeClr val="accent1"/>
                </a:solidFill>
              </a:rPr>
              <a:t>Tingrepresentasjon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9E403A52-FC6C-0B41-A23B-023968E8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131574"/>
            <a:ext cx="8543926" cy="3418350"/>
          </a:xfrm>
        </p:spPr>
        <p:txBody>
          <a:bodyPr/>
          <a:lstStyle/>
          <a:p>
            <a:pPr marL="0" indent="0">
              <a:buNone/>
            </a:pPr>
            <a:endParaRPr lang="nb-NO" sz="1950" dirty="0"/>
          </a:p>
          <a:p>
            <a:pPr marL="0" indent="0">
              <a:buNone/>
            </a:pPr>
            <a:endParaRPr lang="nb-NO" sz="1950" dirty="0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92A7B37A-FC20-0246-9237-E5354EDF1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764747"/>
              </p:ext>
            </p:extLst>
          </p:nvPr>
        </p:nvGraphicFramePr>
        <p:xfrm>
          <a:off x="2458994" y="510780"/>
          <a:ext cx="5288691" cy="4852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897">
                  <a:extLst>
                    <a:ext uri="{9D8B030D-6E8A-4147-A177-3AD203B41FA5}">
                      <a16:colId xmlns:a16="http://schemas.microsoft.com/office/drawing/2014/main" val="2776574402"/>
                    </a:ext>
                  </a:extLst>
                </a:gridCol>
                <a:gridCol w="1659546">
                  <a:extLst>
                    <a:ext uri="{9D8B030D-6E8A-4147-A177-3AD203B41FA5}">
                      <a16:colId xmlns:a16="http://schemas.microsoft.com/office/drawing/2014/main" val="3681733007"/>
                    </a:ext>
                  </a:extLst>
                </a:gridCol>
                <a:gridCol w="1866248">
                  <a:extLst>
                    <a:ext uri="{9D8B030D-6E8A-4147-A177-3AD203B41FA5}">
                      <a16:colId xmlns:a16="http://schemas.microsoft.com/office/drawing/2014/main" val="2580802161"/>
                    </a:ext>
                  </a:extLst>
                </a:gridCol>
              </a:tblGrid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Sonenavn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Ny utregning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Gammel utregning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322886271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Øst-Finnmark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1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932865662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Vest-Finnmark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879234786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Troms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389715493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Hålogaland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5695007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Lofoten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86181563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Salten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894318234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Helgeland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356428075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Namdal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719542397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Innherred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4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4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468296226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Fosen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33721451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Stjørdal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3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349272810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Trondheim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14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16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709627265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Gauldal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2376178691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Nord-Østerdalen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922360097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Orkdal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b="1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1515109947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Nordmøre og Romsdal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4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4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512772844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Sunnmøre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7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7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3403123845"/>
                  </a:ext>
                </a:extLst>
              </a:tr>
              <a:tr h="255371">
                <a:tc>
                  <a:txBody>
                    <a:bodyPr/>
                    <a:lstStyle/>
                    <a:p>
                      <a:r>
                        <a:rPr lang="nb-NO" sz="800" dirty="0"/>
                        <a:t>Sum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59</a:t>
                      </a:r>
                    </a:p>
                  </a:txBody>
                  <a:tcPr marL="74295" marR="74295" marT="37148" marB="37148"/>
                </a:tc>
                <a:tc>
                  <a:txBody>
                    <a:bodyPr/>
                    <a:lstStyle/>
                    <a:p>
                      <a:r>
                        <a:rPr lang="nb-NO" sz="800" dirty="0"/>
                        <a:t>62</a:t>
                      </a:r>
                    </a:p>
                  </a:txBody>
                  <a:tcPr marL="74295" marR="74295" marT="37148" marB="37148"/>
                </a:tc>
                <a:extLst>
                  <a:ext uri="{0D108BD9-81ED-4DB2-BD59-A6C34878D82A}">
                    <a16:rowId xmlns:a16="http://schemas.microsoft.com/office/drawing/2014/main" val="40406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667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2278582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Diverse informasjon</a:t>
            </a:r>
          </a:p>
        </p:txBody>
      </p:sp>
    </p:spTree>
    <p:extLst>
      <p:ext uri="{BB962C8B-B14F-4D97-AF65-F5344CB8AC3E}">
        <p14:creationId xmlns:p14="http://schemas.microsoft.com/office/powerpoint/2010/main" val="1620562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8104EC4-B36A-CA42-8A42-288C23CC81DC}"/>
              </a:ext>
            </a:extLst>
          </p:cNvPr>
          <p:cNvSpPr txBox="1"/>
          <p:nvPr/>
        </p:nvSpPr>
        <p:spPr>
          <a:xfrm>
            <a:off x="494270" y="988541"/>
            <a:ext cx="8884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nb-NO" dirty="0"/>
            </a:b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1B6B773-59C2-0142-85EA-2BB4B60DE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1063"/>
            <a:ext cx="9906000" cy="69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7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916325" cy="7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34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DE0BAFC-49E3-A140-B245-3A6C0501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5426"/>
            <a:ext cx="9906000" cy="71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3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3536692" y="91437"/>
            <a:ext cx="283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err="1">
                <a:solidFill>
                  <a:srgbClr val="0070C0"/>
                </a:solidFill>
              </a:rPr>
              <a:t>Insta</a:t>
            </a:r>
            <a:r>
              <a:rPr lang="nb-NO" sz="2800" b="1" dirty="0">
                <a:solidFill>
                  <a:srgbClr val="0070C0"/>
                </a:solidFill>
              </a:rPr>
              <a:t> </a:t>
            </a:r>
            <a:r>
              <a:rPr lang="nb-NO" sz="2800" b="1" dirty="0" err="1">
                <a:solidFill>
                  <a:srgbClr val="0070C0"/>
                </a:solidFill>
              </a:rPr>
              <a:t>Takeover</a:t>
            </a:r>
            <a:endParaRPr lang="nb-NO" sz="2800" b="1" dirty="0">
              <a:solidFill>
                <a:srgbClr val="0070C0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941EDA-9072-D64F-9879-16A891C9F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7" y="926758"/>
            <a:ext cx="3954162" cy="395416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67208FD-1F05-8448-B8A4-C1B63309B6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83"/>
          <a:stretch/>
        </p:blipFill>
        <p:spPr>
          <a:xfrm>
            <a:off x="7024641" y="127070"/>
            <a:ext cx="2607276" cy="212536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2BADD31-6BCB-4F4B-AD9C-AE35B24F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56" t="19640" r="22740"/>
          <a:stretch/>
        </p:blipFill>
        <p:spPr>
          <a:xfrm>
            <a:off x="4786608" y="1086603"/>
            <a:ext cx="2439963" cy="320890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C3CE7BB-6035-6744-9363-BCDBC97D4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71837">
            <a:off x="6890515" y="2177553"/>
            <a:ext cx="2242361" cy="224236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3D6DB0B-6A07-C64E-9721-C082395CC9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25" t="18559" r="15015" b="13513"/>
          <a:stretch/>
        </p:blipFill>
        <p:spPr>
          <a:xfrm rot="20270680">
            <a:off x="4376484" y="4092663"/>
            <a:ext cx="2799396" cy="2366306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1C10B112-F002-4A41-BA82-B2E03915F8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3794" r="13213"/>
          <a:stretch/>
        </p:blipFill>
        <p:spPr>
          <a:xfrm>
            <a:off x="6828378" y="4510217"/>
            <a:ext cx="3077622" cy="23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3536692" y="91437"/>
            <a:ext cx="2832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Scandic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8104EC4-B36A-CA42-8A42-288C23CC81DC}"/>
              </a:ext>
            </a:extLst>
          </p:cNvPr>
          <p:cNvSpPr txBox="1"/>
          <p:nvPr/>
        </p:nvSpPr>
        <p:spPr>
          <a:xfrm>
            <a:off x="494270" y="988541"/>
            <a:ext cx="888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Ved booking; viktig med klubbtilhørighet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Etter bestilling; send fullstendig navneliste og igjen oppgi klubbnavn</a:t>
            </a:r>
          </a:p>
        </p:txBody>
      </p:sp>
    </p:spTree>
    <p:extLst>
      <p:ext uri="{BB962C8B-B14F-4D97-AF65-F5344CB8AC3E}">
        <p14:creationId xmlns:p14="http://schemas.microsoft.com/office/powerpoint/2010/main" val="209832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D9D331AF-A960-6D49-B9EF-68D35C9DED56}"/>
              </a:ext>
            </a:extLst>
          </p:cNvPr>
          <p:cNvSpPr txBox="1"/>
          <p:nvPr/>
        </p:nvSpPr>
        <p:spPr>
          <a:xfrm>
            <a:off x="1802109" y="340212"/>
            <a:ext cx="628959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200" dirty="0">
                <a:solidFill>
                  <a:srgbClr val="3D71AB"/>
                </a:solidFill>
                <a:latin typeface="Arial"/>
                <a:cs typeface="Arial"/>
              </a:rPr>
              <a:t>Smart</a:t>
            </a:r>
            <a:r>
              <a:rPr sz="3200" spc="-105" dirty="0">
                <a:solidFill>
                  <a:srgbClr val="3D71AB"/>
                </a:solidFill>
                <a:latin typeface="Arial"/>
                <a:cs typeface="Arial"/>
              </a:rPr>
              <a:t> </a:t>
            </a:r>
            <a:r>
              <a:rPr sz="3200" dirty="0" err="1">
                <a:solidFill>
                  <a:srgbClr val="3D71AB"/>
                </a:solidFill>
                <a:latin typeface="Arial"/>
                <a:cs typeface="Arial"/>
              </a:rPr>
              <a:t>Idrettsmat</a:t>
            </a:r>
            <a:r>
              <a:rPr lang="nb-NO" sz="3200" dirty="0">
                <a:solidFill>
                  <a:srgbClr val="3D71AB"/>
                </a:solidFill>
                <a:latin typeface="Arial"/>
                <a:cs typeface="Arial"/>
              </a:rPr>
              <a:t> / Sunn Idrettshall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6D67763-54D7-2949-9F58-EC702BAE9C94}"/>
              </a:ext>
            </a:extLst>
          </p:cNvPr>
          <p:cNvSpPr txBox="1"/>
          <p:nvPr/>
        </p:nvSpPr>
        <p:spPr>
          <a:xfrm>
            <a:off x="1017829" y="1329944"/>
            <a:ext cx="75177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spcBef>
                <a:spcPts val="100"/>
              </a:spcBef>
            </a:pPr>
            <a:r>
              <a:rPr dirty="0">
                <a:solidFill>
                  <a:srgbClr val="3D71AB"/>
                </a:solidFill>
                <a:latin typeface="Arial"/>
                <a:cs typeface="Arial"/>
              </a:rPr>
              <a:t>TINE </a:t>
            </a:r>
            <a:r>
              <a:rPr spc="-5" dirty="0">
                <a:solidFill>
                  <a:srgbClr val="3D71AB"/>
                </a:solidFill>
                <a:latin typeface="Arial"/>
                <a:cs typeface="Arial"/>
              </a:rPr>
              <a:t>har lansert konseptet </a:t>
            </a:r>
            <a:r>
              <a:rPr dirty="0">
                <a:solidFill>
                  <a:srgbClr val="3D71AB"/>
                </a:solidFill>
                <a:latin typeface="Arial"/>
                <a:cs typeface="Arial"/>
              </a:rPr>
              <a:t>Smart </a:t>
            </a:r>
            <a:r>
              <a:rPr spc="-5" dirty="0">
                <a:solidFill>
                  <a:srgbClr val="3D71AB"/>
                </a:solidFill>
                <a:latin typeface="Arial"/>
                <a:cs typeface="Arial"/>
              </a:rPr>
              <a:t>Idrettsmat </a:t>
            </a:r>
            <a:r>
              <a:rPr dirty="0">
                <a:solidFill>
                  <a:srgbClr val="3D71AB"/>
                </a:solidFill>
                <a:latin typeface="Arial"/>
                <a:cs typeface="Arial"/>
              </a:rPr>
              <a:t>for </a:t>
            </a:r>
            <a:r>
              <a:rPr spc="-5" dirty="0">
                <a:solidFill>
                  <a:srgbClr val="3D71AB"/>
                </a:solidFill>
                <a:latin typeface="Arial"/>
                <a:cs typeface="Arial"/>
              </a:rPr>
              <a:t>å bidra til </a:t>
            </a:r>
            <a:r>
              <a:rPr dirty="0">
                <a:solidFill>
                  <a:srgbClr val="3D71AB"/>
                </a:solidFill>
                <a:latin typeface="Arial"/>
                <a:cs typeface="Arial"/>
              </a:rPr>
              <a:t>at  </a:t>
            </a:r>
            <a:r>
              <a:rPr spc="-5" dirty="0">
                <a:solidFill>
                  <a:srgbClr val="3D71AB"/>
                </a:solidFill>
                <a:latin typeface="Arial"/>
                <a:cs typeface="Arial"/>
              </a:rPr>
              <a:t>idrettsarrangementer går fra å servere usunn til balansert og </a:t>
            </a:r>
            <a:r>
              <a:rPr dirty="0">
                <a:solidFill>
                  <a:srgbClr val="3D71AB"/>
                </a:solidFill>
                <a:latin typeface="Arial"/>
                <a:cs typeface="Arial"/>
              </a:rPr>
              <a:t>smart mat </a:t>
            </a:r>
            <a:r>
              <a:rPr spc="-5" dirty="0">
                <a:solidFill>
                  <a:srgbClr val="3D71AB"/>
                </a:solidFill>
                <a:latin typeface="Arial"/>
                <a:cs typeface="Arial"/>
              </a:rPr>
              <a:t>og  drikke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7903EF1B-6426-9C40-9C27-9365AA65DEAE}"/>
              </a:ext>
            </a:extLst>
          </p:cNvPr>
          <p:cNvSpPr/>
          <p:nvPr/>
        </p:nvSpPr>
        <p:spPr>
          <a:xfrm>
            <a:off x="685800" y="2226564"/>
            <a:ext cx="8522208" cy="270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496380BA-DAE5-7A4B-9972-85DE74705535}"/>
              </a:ext>
            </a:extLst>
          </p:cNvPr>
          <p:cNvSpPr/>
          <p:nvPr/>
        </p:nvSpPr>
        <p:spPr>
          <a:xfrm>
            <a:off x="3080792" y="4149081"/>
            <a:ext cx="1608732" cy="1373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890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76" y="3535570"/>
            <a:ext cx="3178174" cy="1785729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2444750" y="2205578"/>
            <a:ext cx="537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/>
              <a:t>Scandic Hell 15. September</a:t>
            </a:r>
          </a:p>
        </p:txBody>
      </p:sp>
      <p:pic>
        <p:nvPicPr>
          <p:cNvPr id="7" name="Bilde 6" descr="Håndballforum_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9500" y="200636"/>
            <a:ext cx="5471636" cy="132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BDD2DFF-6080-1F40-86D4-E611E457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25" y="3251240"/>
            <a:ext cx="3936621" cy="20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8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2278582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Hallprosjektet - status</a:t>
            </a:r>
          </a:p>
        </p:txBody>
      </p:sp>
    </p:spTree>
    <p:extLst>
      <p:ext uri="{BB962C8B-B14F-4D97-AF65-F5344CB8AC3E}">
        <p14:creationId xmlns:p14="http://schemas.microsoft.com/office/powerpoint/2010/main" val="3337997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D2248A20-EDC9-AD44-BCDB-DA0602A1E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06650"/>
              </p:ext>
            </p:extLst>
          </p:nvPr>
        </p:nvGraphicFramePr>
        <p:xfrm>
          <a:off x="0" y="-44760"/>
          <a:ext cx="9906000" cy="690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43125567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235424771"/>
                    </a:ext>
                  </a:extLst>
                </a:gridCol>
                <a:gridCol w="1857632">
                  <a:extLst>
                    <a:ext uri="{9D8B030D-6E8A-4147-A177-3AD203B41FA5}">
                      <a16:colId xmlns:a16="http://schemas.microsoft.com/office/drawing/2014/main" val="2647384370"/>
                    </a:ext>
                  </a:extLst>
                </a:gridCol>
                <a:gridCol w="2104768">
                  <a:extLst>
                    <a:ext uri="{9D8B030D-6E8A-4147-A177-3AD203B41FA5}">
                      <a16:colId xmlns:a16="http://schemas.microsoft.com/office/drawing/2014/main" val="49932016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89817843"/>
                    </a:ext>
                  </a:extLst>
                </a:gridCol>
              </a:tblGrid>
              <a:tr h="535126"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Fosen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Nord-Østerdal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Gauldal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600" dirty="0"/>
                        <a:t>Orkdal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186775"/>
                  </a:ext>
                </a:extLst>
              </a:tr>
              <a:tr h="1154981">
                <a:tc>
                  <a:txBody>
                    <a:bodyPr/>
                    <a:lstStyle/>
                    <a:p>
                      <a:r>
                        <a:rPr lang="nb-NO" sz="1600" dirty="0"/>
                        <a:t>Bjugnhallen</a:t>
                      </a:r>
                    </a:p>
                    <a:p>
                      <a:r>
                        <a:rPr lang="nb-NO" sz="1600" dirty="0"/>
                        <a:t>Kr. 187 i leie</a:t>
                      </a:r>
                    </a:p>
                    <a:p>
                      <a:r>
                        <a:rPr lang="nb-NO" sz="1600" dirty="0"/>
                        <a:t>Dekning 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Tynsethallen (+ </a:t>
                      </a:r>
                      <a:r>
                        <a:rPr lang="nb-NO" sz="1600" dirty="0" err="1"/>
                        <a:t>Holmenhallen</a:t>
                      </a:r>
                      <a:r>
                        <a:rPr lang="nb-NO" sz="1600" dirty="0"/>
                        <a:t>)</a:t>
                      </a:r>
                    </a:p>
                    <a:p>
                      <a:r>
                        <a:rPr lang="nb-NO" sz="1600" dirty="0"/>
                        <a:t>200 kr i leie</a:t>
                      </a:r>
                    </a:p>
                    <a:p>
                      <a:r>
                        <a:rPr lang="nb-NO" sz="1600" dirty="0"/>
                        <a:t>Dekning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Oppdal Idrettshall</a:t>
                      </a:r>
                    </a:p>
                    <a:p>
                      <a:r>
                        <a:rPr lang="nb-NO" sz="1600" dirty="0"/>
                        <a:t>321 kr i leie</a:t>
                      </a:r>
                    </a:p>
                    <a:p>
                      <a:r>
                        <a:rPr lang="nb-NO" sz="1600" dirty="0"/>
                        <a:t>Dekning 2,75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Aure Arena</a:t>
                      </a:r>
                    </a:p>
                    <a:p>
                      <a:r>
                        <a:rPr lang="nb-NO" sz="1600" dirty="0"/>
                        <a:t>90 kr i leie</a:t>
                      </a:r>
                    </a:p>
                    <a:p>
                      <a:r>
                        <a:rPr lang="nb-NO" sz="1600" dirty="0"/>
                        <a:t>Dekning 1,14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Skaunhallen/</a:t>
                      </a:r>
                      <a:r>
                        <a:rPr lang="nb-NO" sz="1600" dirty="0" err="1"/>
                        <a:t>Rossvoll</a:t>
                      </a:r>
                      <a:r>
                        <a:rPr lang="nb-NO" sz="1600" dirty="0"/>
                        <a:t> Flerbrukshall</a:t>
                      </a:r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673460"/>
                  </a:ext>
                </a:extLst>
              </a:tr>
              <a:tr h="967564">
                <a:tc>
                  <a:txBody>
                    <a:bodyPr/>
                    <a:lstStyle/>
                    <a:p>
                      <a:r>
                        <a:rPr lang="nb-NO" sz="1600" dirty="0"/>
                        <a:t>Leksvikhallen</a:t>
                      </a:r>
                    </a:p>
                    <a:p>
                      <a:r>
                        <a:rPr lang="nb-NO" sz="1600" dirty="0"/>
                        <a:t>Kr. 130 i leie</a:t>
                      </a:r>
                    </a:p>
                    <a:p>
                      <a:r>
                        <a:rPr lang="nb-NO" sz="1600" dirty="0"/>
                        <a:t>Dekning 2,42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Oshallen</a:t>
                      </a:r>
                      <a:endParaRPr lang="nb-NO" sz="1600" dirty="0"/>
                    </a:p>
                    <a:p>
                      <a:r>
                        <a:rPr lang="nb-NO" sz="1600" dirty="0"/>
                        <a:t>105 kr i leie</a:t>
                      </a:r>
                    </a:p>
                    <a:p>
                      <a:r>
                        <a:rPr lang="nb-NO" sz="1600" dirty="0"/>
                        <a:t>Godkjent dekning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Rennebuhallen</a:t>
                      </a:r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Hemnehallen</a:t>
                      </a:r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1,67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Meldalshallen</a:t>
                      </a:r>
                    </a:p>
                    <a:p>
                      <a:r>
                        <a:rPr lang="nb-NO" sz="1600" dirty="0"/>
                        <a:t>240 kr i leie</a:t>
                      </a:r>
                    </a:p>
                    <a:p>
                      <a:r>
                        <a:rPr lang="nb-NO" sz="1600" dirty="0"/>
                        <a:t>Dekning 1,25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599369"/>
                  </a:ext>
                </a:extLst>
              </a:tr>
              <a:tr h="967564">
                <a:tc>
                  <a:txBody>
                    <a:bodyPr/>
                    <a:lstStyle/>
                    <a:p>
                      <a:r>
                        <a:rPr lang="nb-NO" sz="1600" dirty="0"/>
                        <a:t>Vanvikanhallen</a:t>
                      </a:r>
                    </a:p>
                    <a:p>
                      <a:r>
                        <a:rPr lang="nb-NO" sz="1600" dirty="0"/>
                        <a:t>Kr. 200 i leie</a:t>
                      </a:r>
                    </a:p>
                    <a:p>
                      <a:r>
                        <a:rPr lang="nb-NO" sz="1600" dirty="0"/>
                        <a:t>Dekning 2.42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Verkte Røros</a:t>
                      </a:r>
                    </a:p>
                    <a:p>
                      <a:r>
                        <a:rPr lang="nb-NO" sz="1600" dirty="0"/>
                        <a:t>225 kr i leie</a:t>
                      </a:r>
                    </a:p>
                    <a:p>
                      <a:r>
                        <a:rPr lang="nb-NO" sz="1600" dirty="0"/>
                        <a:t>Dekning 4,38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Størenhallen</a:t>
                      </a:r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Lensvik </a:t>
                      </a:r>
                      <a:r>
                        <a:rPr lang="nb-NO" sz="1600" dirty="0" err="1"/>
                        <a:t>Flerbr.hus</a:t>
                      </a:r>
                      <a:endParaRPr lang="nb-NO" sz="1600" dirty="0"/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Rindalshuset</a:t>
                      </a:r>
                      <a:endParaRPr lang="nb-NO" sz="1600" dirty="0"/>
                    </a:p>
                    <a:p>
                      <a:r>
                        <a:rPr lang="nb-NO" sz="1600" dirty="0"/>
                        <a:t>135 kr i leie</a:t>
                      </a:r>
                    </a:p>
                    <a:p>
                      <a:r>
                        <a:rPr lang="nb-NO" sz="1600" dirty="0"/>
                        <a:t>Dekning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76415"/>
                  </a:ext>
                </a:extLst>
              </a:tr>
              <a:tr h="1154981">
                <a:tc>
                  <a:txBody>
                    <a:bodyPr/>
                    <a:lstStyle/>
                    <a:p>
                      <a:r>
                        <a:rPr lang="nb-NO" sz="1600" dirty="0"/>
                        <a:t>Ørlandshallen</a:t>
                      </a:r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godkjent med ny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Hovet i Ålen</a:t>
                      </a:r>
                    </a:p>
                    <a:p>
                      <a:r>
                        <a:rPr lang="nb-NO" sz="1600" dirty="0"/>
                        <a:t>300 kr i leie</a:t>
                      </a:r>
                    </a:p>
                    <a:p>
                      <a:r>
                        <a:rPr lang="nb-NO" sz="1600" dirty="0"/>
                        <a:t>Dekning 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Horghallen/</a:t>
                      </a:r>
                      <a:r>
                        <a:rPr lang="nb-NO" sz="1600" dirty="0" err="1"/>
                        <a:t>L.hallen</a:t>
                      </a:r>
                      <a:r>
                        <a:rPr lang="nb-NO" sz="1600" dirty="0"/>
                        <a:t>/</a:t>
                      </a:r>
                      <a:r>
                        <a:rPr lang="nb-NO" sz="1600" dirty="0" err="1"/>
                        <a:t>Melhushallen</a:t>
                      </a:r>
                      <a:endParaRPr lang="nb-NO" sz="1600" dirty="0"/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 err="1"/>
                        <a:t>Frøyahallen</a:t>
                      </a:r>
                      <a:endParaRPr lang="nb-NO" sz="1600" dirty="0"/>
                    </a:p>
                    <a:p>
                      <a:r>
                        <a:rPr lang="nb-NO" sz="1600" dirty="0"/>
                        <a:t>160 kr i leie</a:t>
                      </a:r>
                    </a:p>
                    <a:p>
                      <a:r>
                        <a:rPr lang="nb-NO" sz="1600" dirty="0"/>
                        <a:t>Dekning 2,25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Surnadal </a:t>
                      </a:r>
                      <a:r>
                        <a:rPr lang="nb-NO" sz="1600" dirty="0" err="1"/>
                        <a:t>Idr.hall</a:t>
                      </a:r>
                      <a:endParaRPr lang="nb-NO" sz="1600" dirty="0"/>
                    </a:p>
                    <a:p>
                      <a:r>
                        <a:rPr lang="nb-NO" sz="1600" dirty="0"/>
                        <a:t>190 kr i leie</a:t>
                      </a:r>
                    </a:p>
                    <a:p>
                      <a:r>
                        <a:rPr lang="nb-NO" sz="1600" dirty="0"/>
                        <a:t>Dekning 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546894"/>
                  </a:ext>
                </a:extLst>
              </a:tr>
              <a:tr h="967564">
                <a:tc>
                  <a:txBody>
                    <a:bodyPr/>
                    <a:lstStyle/>
                    <a:p>
                      <a:r>
                        <a:rPr lang="nb-NO" sz="1600" dirty="0"/>
                        <a:t>Åfjordhallen</a:t>
                      </a:r>
                    </a:p>
                    <a:p>
                      <a:r>
                        <a:rPr lang="nb-NO" sz="1600" dirty="0"/>
                        <a:t>Kr. 220 i leie</a:t>
                      </a:r>
                    </a:p>
                    <a:p>
                      <a:r>
                        <a:rPr lang="nb-NO" sz="1600" dirty="0"/>
                        <a:t>Dekning 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Hitrahallen</a:t>
                      </a:r>
                    </a:p>
                    <a:p>
                      <a:r>
                        <a:rPr lang="nb-NO" sz="1600" b="1" dirty="0">
                          <a:solidFill>
                            <a:srgbClr val="00B050"/>
                          </a:solidFill>
                        </a:rPr>
                        <a:t>Gratis halleie</a:t>
                      </a:r>
                    </a:p>
                    <a:p>
                      <a:r>
                        <a:rPr lang="nb-NO" sz="1600" dirty="0"/>
                        <a:t>Dekning 1,25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Halsahallen</a:t>
                      </a:r>
                    </a:p>
                    <a:p>
                      <a:r>
                        <a:rPr lang="nb-NO" sz="1600" dirty="0"/>
                        <a:t>175 kr i leie</a:t>
                      </a:r>
                    </a:p>
                    <a:p>
                      <a:r>
                        <a:rPr lang="nb-NO" sz="1600" dirty="0"/>
                        <a:t>Dekning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012291"/>
                  </a:ext>
                </a:extLst>
              </a:tr>
              <a:tr h="1154981">
                <a:tc>
                  <a:txBody>
                    <a:bodyPr/>
                    <a:lstStyle/>
                    <a:p>
                      <a:r>
                        <a:rPr lang="nb-NO" sz="1600" dirty="0"/>
                        <a:t>Rissahallen</a:t>
                      </a:r>
                    </a:p>
                    <a:p>
                      <a:r>
                        <a:rPr lang="nb-NO" sz="1600" dirty="0"/>
                        <a:t>Kr. 250 i leie</a:t>
                      </a:r>
                    </a:p>
                    <a:p>
                      <a:r>
                        <a:rPr lang="nb-NO" sz="1600" dirty="0"/>
                        <a:t>Dekning 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Orklahallen (+Sondrehallen)</a:t>
                      </a:r>
                    </a:p>
                    <a:p>
                      <a:r>
                        <a:rPr lang="nb-NO" sz="1600" dirty="0"/>
                        <a:t>165 kr i leie</a:t>
                      </a:r>
                    </a:p>
                    <a:p>
                      <a:r>
                        <a:rPr lang="nb-NO" sz="1600" dirty="0"/>
                        <a:t>Dekning 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434067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99202705-CF4F-BA49-BB48-4EF733821229}"/>
              </a:ext>
            </a:extLst>
          </p:cNvPr>
          <p:cNvSpPr txBox="1"/>
          <p:nvPr/>
        </p:nvSpPr>
        <p:spPr>
          <a:xfrm>
            <a:off x="2508422" y="5313406"/>
            <a:ext cx="2953265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/>
              <a:t>Dekning = antall treningstimer pr lag.</a:t>
            </a:r>
            <a:br>
              <a:rPr lang="nb-NO" sz="2400" dirty="0"/>
            </a:br>
            <a:r>
              <a:rPr lang="nb-NO" sz="2400" dirty="0"/>
              <a:t>Normalt = 2 timer</a:t>
            </a:r>
          </a:p>
        </p:txBody>
      </p:sp>
    </p:spTree>
    <p:extLst>
      <p:ext uri="{BB962C8B-B14F-4D97-AF65-F5344CB8AC3E}">
        <p14:creationId xmlns:p14="http://schemas.microsoft.com/office/powerpoint/2010/main" val="2187289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2278582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Barnehåndball og Fair Play</a:t>
            </a:r>
          </a:p>
        </p:txBody>
      </p:sp>
    </p:spTree>
    <p:extLst>
      <p:ext uri="{BB962C8B-B14F-4D97-AF65-F5344CB8AC3E}">
        <p14:creationId xmlns:p14="http://schemas.microsoft.com/office/powerpoint/2010/main" val="3571878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0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295CE91-BCE9-2C4B-9E14-100ECED4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67" y="225599"/>
            <a:ext cx="3945410" cy="195473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2BE761A-57B7-D244-9036-E4332733F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312" y="3103955"/>
            <a:ext cx="4138071" cy="217599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349F4D3-BDE5-164C-9F26-D017D9C20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312" y="225599"/>
            <a:ext cx="4053446" cy="195473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8DE0BD-4537-2F4D-88D1-1986BB368D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10" b="21930"/>
          <a:stretch/>
        </p:blipFill>
        <p:spPr>
          <a:xfrm>
            <a:off x="123567" y="2546397"/>
            <a:ext cx="5662312" cy="273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44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3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6A2E8ED-FC03-F342-AFB8-2888889F2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232" y="0"/>
            <a:ext cx="4216400" cy="1752600"/>
          </a:xfrm>
          <a:prstGeom prst="rect">
            <a:avLst/>
          </a:prstGeom>
        </p:spPr>
      </p:pic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FB8A97CA-6A95-6744-8FB6-52634B6D9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6203"/>
              </p:ext>
            </p:extLst>
          </p:nvPr>
        </p:nvGraphicFramePr>
        <p:xfrm>
          <a:off x="650100" y="1724498"/>
          <a:ext cx="2253736" cy="74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868">
                  <a:extLst>
                    <a:ext uri="{9D8B030D-6E8A-4147-A177-3AD203B41FA5}">
                      <a16:colId xmlns:a16="http://schemas.microsoft.com/office/drawing/2014/main" val="1120549977"/>
                    </a:ext>
                  </a:extLst>
                </a:gridCol>
                <a:gridCol w="1126868">
                  <a:extLst>
                    <a:ext uri="{9D8B030D-6E8A-4147-A177-3AD203B41FA5}">
                      <a16:colId xmlns:a16="http://schemas.microsoft.com/office/drawing/2014/main" val="4259558662"/>
                    </a:ext>
                  </a:extLst>
                </a:gridCol>
              </a:tblGrid>
              <a:tr h="383061">
                <a:tc>
                  <a:txBody>
                    <a:bodyPr/>
                    <a:lstStyle/>
                    <a:p>
                      <a:r>
                        <a:rPr lang="nb-NO" dirty="0"/>
                        <a:t>Ålen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Ålen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37989"/>
                  </a:ext>
                </a:extLst>
              </a:tr>
              <a:tr h="352279">
                <a:tc>
                  <a:txBody>
                    <a:bodyPr/>
                    <a:lstStyle/>
                    <a:p>
                      <a:r>
                        <a:rPr lang="nb-NO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20945"/>
                  </a:ext>
                </a:extLst>
              </a:tr>
            </a:tbl>
          </a:graphicData>
        </a:graphic>
      </p:graphicFrame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E58DFBA1-6EC3-0249-B0FD-C797FC2FF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349511"/>
              </p:ext>
            </p:extLst>
          </p:nvPr>
        </p:nvGraphicFramePr>
        <p:xfrm>
          <a:off x="786198" y="2912454"/>
          <a:ext cx="2253736" cy="74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868">
                  <a:extLst>
                    <a:ext uri="{9D8B030D-6E8A-4147-A177-3AD203B41FA5}">
                      <a16:colId xmlns:a16="http://schemas.microsoft.com/office/drawing/2014/main" val="1120549977"/>
                    </a:ext>
                  </a:extLst>
                </a:gridCol>
                <a:gridCol w="1126868">
                  <a:extLst>
                    <a:ext uri="{9D8B030D-6E8A-4147-A177-3AD203B41FA5}">
                      <a16:colId xmlns:a16="http://schemas.microsoft.com/office/drawing/2014/main" val="4259558662"/>
                    </a:ext>
                  </a:extLst>
                </a:gridCol>
              </a:tblGrid>
              <a:tr h="383061">
                <a:tc>
                  <a:txBody>
                    <a:bodyPr/>
                    <a:lstStyle/>
                    <a:p>
                      <a:r>
                        <a:rPr lang="nb-NO" dirty="0"/>
                        <a:t>Røros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Folldal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37989"/>
                  </a:ext>
                </a:extLst>
              </a:tr>
              <a:tr h="352279">
                <a:tc>
                  <a:txBody>
                    <a:bodyPr/>
                    <a:lstStyle/>
                    <a:p>
                      <a:r>
                        <a:rPr lang="nb-NO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20945"/>
                  </a:ext>
                </a:extLst>
              </a:tr>
            </a:tbl>
          </a:graphicData>
        </a:graphic>
      </p:graphicFrame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id="{1A150464-64C5-5946-B152-CFDDD03D6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687915"/>
              </p:ext>
            </p:extLst>
          </p:nvPr>
        </p:nvGraphicFramePr>
        <p:xfrm>
          <a:off x="6937632" y="1886876"/>
          <a:ext cx="2253736" cy="74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868">
                  <a:extLst>
                    <a:ext uri="{9D8B030D-6E8A-4147-A177-3AD203B41FA5}">
                      <a16:colId xmlns:a16="http://schemas.microsoft.com/office/drawing/2014/main" val="1120549977"/>
                    </a:ext>
                  </a:extLst>
                </a:gridCol>
                <a:gridCol w="1126868">
                  <a:extLst>
                    <a:ext uri="{9D8B030D-6E8A-4147-A177-3AD203B41FA5}">
                      <a16:colId xmlns:a16="http://schemas.microsoft.com/office/drawing/2014/main" val="4259558662"/>
                    </a:ext>
                  </a:extLst>
                </a:gridCol>
              </a:tblGrid>
              <a:tr h="383061">
                <a:tc>
                  <a:txBody>
                    <a:bodyPr/>
                    <a:lstStyle/>
                    <a:p>
                      <a:r>
                        <a:rPr lang="nb-NO" dirty="0"/>
                        <a:t>Tynset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Alvdal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37989"/>
                  </a:ext>
                </a:extLst>
              </a:tr>
              <a:tr h="352279">
                <a:tc>
                  <a:txBody>
                    <a:bodyPr/>
                    <a:lstStyle/>
                    <a:p>
                      <a:r>
                        <a:rPr lang="nb-NO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20945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D2E148BC-8F18-F941-8A9F-B9FD7E216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971377"/>
              </p:ext>
            </p:extLst>
          </p:nvPr>
        </p:nvGraphicFramePr>
        <p:xfrm>
          <a:off x="6596448" y="2908187"/>
          <a:ext cx="2253736" cy="74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868">
                  <a:extLst>
                    <a:ext uri="{9D8B030D-6E8A-4147-A177-3AD203B41FA5}">
                      <a16:colId xmlns:a16="http://schemas.microsoft.com/office/drawing/2014/main" val="1120549977"/>
                    </a:ext>
                  </a:extLst>
                </a:gridCol>
                <a:gridCol w="1126868">
                  <a:extLst>
                    <a:ext uri="{9D8B030D-6E8A-4147-A177-3AD203B41FA5}">
                      <a16:colId xmlns:a16="http://schemas.microsoft.com/office/drawing/2014/main" val="4259558662"/>
                    </a:ext>
                  </a:extLst>
                </a:gridCol>
              </a:tblGrid>
              <a:tr h="383061">
                <a:tc>
                  <a:txBody>
                    <a:bodyPr/>
                    <a:lstStyle/>
                    <a:p>
                      <a:r>
                        <a:rPr lang="nb-NO" dirty="0"/>
                        <a:t>Røros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Ålen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37989"/>
                  </a:ext>
                </a:extLst>
              </a:tr>
              <a:tr h="352279">
                <a:tc>
                  <a:txBody>
                    <a:bodyPr/>
                    <a:lstStyle/>
                    <a:p>
                      <a:r>
                        <a:rPr lang="nb-N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20945"/>
                  </a:ext>
                </a:extLst>
              </a:tr>
            </a:tbl>
          </a:graphicData>
        </a:graphic>
      </p:graphicFrame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3821B21F-C60C-6C4A-9790-C92775632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913991"/>
              </p:ext>
            </p:extLst>
          </p:nvPr>
        </p:nvGraphicFramePr>
        <p:xfrm>
          <a:off x="3702564" y="1817325"/>
          <a:ext cx="2253736" cy="74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6868">
                  <a:extLst>
                    <a:ext uri="{9D8B030D-6E8A-4147-A177-3AD203B41FA5}">
                      <a16:colId xmlns:a16="http://schemas.microsoft.com/office/drawing/2014/main" val="1120549977"/>
                    </a:ext>
                  </a:extLst>
                </a:gridCol>
                <a:gridCol w="1126868">
                  <a:extLst>
                    <a:ext uri="{9D8B030D-6E8A-4147-A177-3AD203B41FA5}">
                      <a16:colId xmlns:a16="http://schemas.microsoft.com/office/drawing/2014/main" val="4259558662"/>
                    </a:ext>
                  </a:extLst>
                </a:gridCol>
              </a:tblGrid>
              <a:tr h="383061">
                <a:tc>
                  <a:txBody>
                    <a:bodyPr/>
                    <a:lstStyle/>
                    <a:p>
                      <a:r>
                        <a:rPr lang="nb-NO" dirty="0"/>
                        <a:t>Alvdal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Tynset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37989"/>
                  </a:ext>
                </a:extLst>
              </a:tr>
              <a:tr h="352279">
                <a:tc>
                  <a:txBody>
                    <a:bodyPr/>
                    <a:lstStyle/>
                    <a:p>
                      <a:r>
                        <a:rPr lang="nb-NO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20945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22FC9B6F-DC9D-A046-82A7-0822BAB81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82569"/>
              </p:ext>
            </p:extLst>
          </p:nvPr>
        </p:nvGraphicFramePr>
        <p:xfrm>
          <a:off x="3855994" y="3942241"/>
          <a:ext cx="2194012" cy="7488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006">
                  <a:extLst>
                    <a:ext uri="{9D8B030D-6E8A-4147-A177-3AD203B41FA5}">
                      <a16:colId xmlns:a16="http://schemas.microsoft.com/office/drawing/2014/main" val="1120549977"/>
                    </a:ext>
                  </a:extLst>
                </a:gridCol>
                <a:gridCol w="1097006">
                  <a:extLst>
                    <a:ext uri="{9D8B030D-6E8A-4147-A177-3AD203B41FA5}">
                      <a16:colId xmlns:a16="http://schemas.microsoft.com/office/drawing/2014/main" val="4259558662"/>
                    </a:ext>
                  </a:extLst>
                </a:gridCol>
              </a:tblGrid>
              <a:tr h="383061">
                <a:tc>
                  <a:txBody>
                    <a:bodyPr/>
                    <a:lstStyle/>
                    <a:p>
                      <a:r>
                        <a:rPr lang="nb-NO" dirty="0"/>
                        <a:t>Ålen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Alvdal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637989"/>
                  </a:ext>
                </a:extLst>
              </a:tr>
              <a:tr h="352279">
                <a:tc>
                  <a:txBody>
                    <a:bodyPr/>
                    <a:lstStyle/>
                    <a:p>
                      <a:r>
                        <a:rPr lang="nb-NO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20945"/>
                  </a:ext>
                </a:extLst>
              </a:tr>
            </a:tbl>
          </a:graphicData>
        </a:graphic>
      </p:graphicFrame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E090F54-A0D0-AF4C-BC35-0B8B31B13BE1}"/>
              </a:ext>
            </a:extLst>
          </p:cNvPr>
          <p:cNvSpPr txBox="1"/>
          <p:nvPr/>
        </p:nvSpPr>
        <p:spPr>
          <a:xfrm>
            <a:off x="208005" y="1724498"/>
            <a:ext cx="9242853" cy="415498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b-NO" sz="2400" dirty="0"/>
              <a:t>Dette gjør de i Elverum for å hindre at guttene slutter:</a:t>
            </a:r>
          </a:p>
          <a:p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Alle får spille like mye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Lagene toppes ikke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Det skal være gøy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Det er greit å droppe treninger for å gå på noen annet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De bruker lek i trening, og trener ikke bare håndball-teknikk</a:t>
            </a:r>
          </a:p>
        </p:txBody>
      </p:sp>
    </p:spTree>
    <p:extLst>
      <p:ext uri="{BB962C8B-B14F-4D97-AF65-F5344CB8AC3E}">
        <p14:creationId xmlns:p14="http://schemas.microsoft.com/office/powerpoint/2010/main" val="12968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12357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492250" y="535577"/>
            <a:ext cx="578485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nb-NO" sz="2000" dirty="0"/>
              <a:t>Velkommen</a:t>
            </a:r>
          </a:p>
          <a:p>
            <a:pPr marL="342900" indent="-342900">
              <a:buFont typeface="Arial" charset="0"/>
              <a:buChar char="•"/>
            </a:pPr>
            <a:r>
              <a:rPr lang="nb-NO" sz="2000" dirty="0"/>
              <a:t>Seriereglementet kommende sesong</a:t>
            </a:r>
          </a:p>
          <a:p>
            <a:pPr marL="342900" indent="-342900">
              <a:buFont typeface="Arial" charset="0"/>
              <a:buChar char="•"/>
            </a:pPr>
            <a:r>
              <a:rPr lang="nb-NO" sz="2000" dirty="0"/>
              <a:t>Regionsting 2018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err="1"/>
              <a:t>Tingsaker</a:t>
            </a:r>
            <a:endParaRPr lang="nb-NO" sz="2000" dirty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Valg av </a:t>
            </a:r>
            <a:r>
              <a:rPr lang="nb-NO" sz="2000" dirty="0" err="1"/>
              <a:t>tingdelegat</a:t>
            </a:r>
            <a:endParaRPr lang="nb-NO" sz="2000" dirty="0"/>
          </a:p>
          <a:p>
            <a:pPr marL="342900" indent="-342900">
              <a:buFont typeface="Arial" charset="0"/>
              <a:buChar char="•"/>
            </a:pPr>
            <a:r>
              <a:rPr lang="nb-NO" sz="2000" dirty="0"/>
              <a:t>Diverse info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Månedens lag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 err="1"/>
              <a:t>Insta</a:t>
            </a:r>
            <a:r>
              <a:rPr lang="nb-NO" sz="2000" dirty="0"/>
              <a:t> </a:t>
            </a:r>
            <a:r>
              <a:rPr lang="nb-NO" sz="2000" dirty="0" err="1"/>
              <a:t>takeover</a:t>
            </a:r>
            <a:endParaRPr lang="nb-NO" sz="2000" dirty="0"/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Scandic avtalen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Sunn Idrettshall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Håndballforum</a:t>
            </a:r>
          </a:p>
          <a:p>
            <a:pPr marL="800100" lvl="1" indent="-342900">
              <a:buFont typeface="Arial" charset="0"/>
              <a:buChar char="•"/>
            </a:pPr>
            <a:r>
              <a:rPr lang="nb-NO" sz="2000" dirty="0"/>
              <a:t>Status hallprosjektet</a:t>
            </a:r>
          </a:p>
          <a:p>
            <a:pPr marL="342900" indent="-342900">
              <a:buFont typeface="Arial" charset="0"/>
              <a:buChar char="•"/>
            </a:pPr>
            <a:r>
              <a:rPr lang="nb-NO" sz="2000" dirty="0"/>
              <a:t>Barnehåndball og Fair Play</a:t>
            </a:r>
          </a:p>
          <a:p>
            <a:pPr marL="342900" indent="-342900">
              <a:buFont typeface="Arial" charset="0"/>
              <a:buChar char="•"/>
            </a:pPr>
            <a:r>
              <a:rPr lang="nb-NO" sz="2000" dirty="0"/>
              <a:t>Erfaringsutveksling LIVE/Elektroniske kamprapporter</a:t>
            </a:r>
          </a:p>
          <a:p>
            <a:pPr marL="342900" indent="-342900">
              <a:buFont typeface="Arial" charset="0"/>
              <a:buChar char="•"/>
            </a:pPr>
            <a:r>
              <a:rPr lang="nb-NO" sz="2000" dirty="0"/>
              <a:t>Eventuelt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512684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2474011" y="-143613"/>
            <a:ext cx="4957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Intensjonen med barnehåndball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0C41D45-9707-1742-9117-C92EE08C4BF6}"/>
              </a:ext>
            </a:extLst>
          </p:cNvPr>
          <p:cNvSpPr txBox="1"/>
          <p:nvPr/>
        </p:nvSpPr>
        <p:spPr>
          <a:xfrm>
            <a:off x="469557" y="379607"/>
            <a:ext cx="92675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Det skal være </a:t>
            </a:r>
            <a:r>
              <a:rPr lang="nb-NO" sz="2000" b="1" dirty="0">
                <a:solidFill>
                  <a:srgbClr val="FFC000"/>
                </a:solidFill>
              </a:rPr>
              <a:t>inspirerende</a:t>
            </a:r>
            <a:r>
              <a:rPr lang="nb-NO" sz="2000" dirty="0"/>
              <a:t>, </a:t>
            </a:r>
            <a:r>
              <a:rPr lang="nb-NO" sz="2000" b="1" dirty="0">
                <a:solidFill>
                  <a:srgbClr val="00B050"/>
                </a:solidFill>
              </a:rPr>
              <a:t>motiverende</a:t>
            </a:r>
            <a:r>
              <a:rPr lang="nb-NO" sz="2000" dirty="0"/>
              <a:t> og </a:t>
            </a:r>
            <a:r>
              <a:rPr lang="nb-NO" sz="2000" b="1" dirty="0">
                <a:solidFill>
                  <a:srgbClr val="7030A0"/>
                </a:solidFill>
              </a:rPr>
              <a:t>artig</a:t>
            </a:r>
            <a:r>
              <a:rPr lang="nb-NO" sz="2000" dirty="0"/>
              <a:t> å spille håndballkamp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Rett fokus mot prestasjoner, innsatsvilje, fremgang og forsøk – </a:t>
            </a:r>
            <a:r>
              <a:rPr lang="nb-NO" sz="2000" b="1" dirty="0">
                <a:solidFill>
                  <a:srgbClr val="FF0000"/>
                </a:solidFill>
              </a:rPr>
              <a:t>ikke på resultat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Jevne kamper er artigst for begge lag, og </a:t>
            </a:r>
            <a:r>
              <a:rPr lang="nb-NO" sz="2000" b="1" i="1" u="sng" dirty="0"/>
              <a:t>ingen bør vinne med mer enn ti 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accent2">
                    <a:lumMod val="75000"/>
                  </a:schemeClr>
                </a:solidFill>
              </a:rPr>
              <a:t>Lagleder for det beste laget </a:t>
            </a:r>
            <a:r>
              <a:rPr lang="nb-NO" sz="2000" dirty="0"/>
              <a:t>har ansvar for at kampen blir jevn og artig for begge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Begge lags lagledere har ansvar for at begge lag har skåret mål ved kampslutt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Det er en målsetting at hver enkelt spiller skal ha flere ballkontroller ved hvert angrep og at alle spillerne i løpet av kampen oppmuntres til å skyte mot 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Stor dominans fra en eller to enkeltspillere bør begrenses</a:t>
            </a:r>
            <a:r>
              <a:rPr lang="nb-NO" sz="2000" dirty="0"/>
              <a:t>. Gi heller slike spillere ekstra utfordringer/oppgaver som å spille fri andre, spille på nye spilleplasser, øve på finter og nye pasnings- og skuddvarianter</a:t>
            </a:r>
          </a:p>
        </p:txBody>
      </p:sp>
    </p:spTree>
    <p:extLst>
      <p:ext uri="{BB962C8B-B14F-4D97-AF65-F5344CB8AC3E}">
        <p14:creationId xmlns:p14="http://schemas.microsoft.com/office/powerpoint/2010/main" val="1540455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2278582"/>
            <a:ext cx="692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Erfaringsutveksling</a:t>
            </a:r>
          </a:p>
          <a:p>
            <a:r>
              <a:rPr lang="nb-NO" sz="2800" b="1" dirty="0">
                <a:solidFill>
                  <a:srgbClr val="0070C0"/>
                </a:solidFill>
              </a:rPr>
              <a:t>LIVE / Elektroniske kamprapporter</a:t>
            </a:r>
          </a:p>
        </p:txBody>
      </p:sp>
    </p:spTree>
    <p:extLst>
      <p:ext uri="{BB962C8B-B14F-4D97-AF65-F5344CB8AC3E}">
        <p14:creationId xmlns:p14="http://schemas.microsoft.com/office/powerpoint/2010/main" val="3951937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3096328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>
                <a:solidFill>
                  <a:srgbClr val="0070C0"/>
                </a:solidFill>
              </a:rPr>
              <a:t>Eventuelt</a:t>
            </a:r>
            <a:endParaRPr lang="nb-NO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13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02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ekstSylinder 4"/>
          <p:cNvSpPr txBox="1"/>
          <p:nvPr/>
        </p:nvSpPr>
        <p:spPr>
          <a:xfrm>
            <a:off x="1492250" y="1163264"/>
            <a:ext cx="6921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Vel hjem!</a:t>
            </a:r>
          </a:p>
          <a:p>
            <a:endParaRPr lang="nb-NO" sz="2800" b="1" dirty="0">
              <a:solidFill>
                <a:srgbClr val="0070C0"/>
              </a:solidFill>
            </a:endParaRPr>
          </a:p>
          <a:p>
            <a:r>
              <a:rPr lang="nb-NO" sz="2800" b="1" i="1" dirty="0">
                <a:solidFill>
                  <a:srgbClr val="0070C0"/>
                </a:solidFill>
                <a:latin typeface="Noteworthy Light" panose="02000400000000000000" pitchFamily="2" charset="77"/>
                <a:ea typeface="Noteworthy Light" panose="02000400000000000000" pitchFamily="2" charset="77"/>
                <a:cs typeface="Apple Chancery" panose="03020702040506060504" pitchFamily="66" charset="-79"/>
              </a:rPr>
              <a:t>Neste sonemøte kommer i slutten av april</a:t>
            </a:r>
          </a:p>
        </p:txBody>
      </p:sp>
    </p:spTree>
    <p:extLst>
      <p:ext uri="{BB962C8B-B14F-4D97-AF65-F5344CB8AC3E}">
        <p14:creationId xmlns:p14="http://schemas.microsoft.com/office/powerpoint/2010/main" val="104353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kstSylinder 2"/>
          <p:cNvSpPr txBox="1"/>
          <p:nvPr/>
        </p:nvSpPr>
        <p:spPr>
          <a:xfrm>
            <a:off x="1492250" y="2278582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</a:rPr>
              <a:t>SERIEREGLEMENTET SESONGEN 2018/2019</a:t>
            </a:r>
          </a:p>
        </p:txBody>
      </p:sp>
    </p:spTree>
    <p:extLst>
      <p:ext uri="{BB962C8B-B14F-4D97-AF65-F5344CB8AC3E}">
        <p14:creationId xmlns:p14="http://schemas.microsoft.com/office/powerpoint/2010/main" val="146008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955B07A5-0BD3-E741-BBB0-9EE9F273C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0"/>
            <a:ext cx="8543925" cy="1325563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</a:rPr>
              <a:t>Konkurranseteamet</a:t>
            </a:r>
            <a:endParaRPr lang="nb-NO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313BBE7-5190-FE43-BCB1-89F0AFABD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Intensjon med KT:</a:t>
            </a:r>
          </a:p>
          <a:p>
            <a:r>
              <a:rPr lang="nb-NO" dirty="0"/>
              <a:t>Harmonisere flest mulig av Regionenes lover og regler.</a:t>
            </a:r>
          </a:p>
          <a:p>
            <a:r>
              <a:rPr lang="nb-NO" dirty="0"/>
              <a:t>Harmonisere gebyr, avgifter, honorarer og lignende i størst mulig grad, slik at man har mest mulig like forutsetninger for å spille håndball i hele Norge</a:t>
            </a:r>
          </a:p>
        </p:txBody>
      </p:sp>
    </p:spTree>
    <p:extLst>
      <p:ext uri="{BB962C8B-B14F-4D97-AF65-F5344CB8AC3E}">
        <p14:creationId xmlns:p14="http://schemas.microsoft.com/office/powerpoint/2010/main" val="270179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C4171D92-9397-E046-9E39-2F15CBC2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1"/>
            <a:ext cx="8203470" cy="753762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Harmonisering 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195270A-8159-1D4C-92EB-88400EDD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9" y="753763"/>
            <a:ext cx="8543925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nb-NO" dirty="0"/>
              <a:t>Utrulling elektroniske kamprapporter</a:t>
            </a:r>
          </a:p>
          <a:p>
            <a:pPr>
              <a:lnSpc>
                <a:spcPct val="110000"/>
              </a:lnSpc>
            </a:pPr>
            <a:r>
              <a:rPr lang="nb-NO" dirty="0" err="1"/>
              <a:t>Omberammingsregler</a:t>
            </a:r>
            <a:r>
              <a:rPr lang="nb-NO" dirty="0"/>
              <a:t> – like gebyr og like frister</a:t>
            </a:r>
          </a:p>
          <a:p>
            <a:pPr>
              <a:lnSpc>
                <a:spcPct val="110000"/>
              </a:lnSpc>
            </a:pPr>
            <a:r>
              <a:rPr lang="nb-NO" dirty="0" err="1"/>
              <a:t>Ballstørrelser</a:t>
            </a:r>
            <a:endParaRPr lang="nb-NO" dirty="0"/>
          </a:p>
          <a:p>
            <a:pPr>
              <a:lnSpc>
                <a:spcPct val="110000"/>
              </a:lnSpc>
            </a:pPr>
            <a:r>
              <a:rPr lang="nb-NO" dirty="0"/>
              <a:t>Spilletider</a:t>
            </a:r>
          </a:p>
          <a:p>
            <a:pPr>
              <a:lnSpc>
                <a:spcPct val="110000"/>
              </a:lnSpc>
            </a:pPr>
            <a:r>
              <a:rPr lang="nb-NO" dirty="0"/>
              <a:t>Aldersbestemmelser</a:t>
            </a:r>
          </a:p>
          <a:p>
            <a:pPr>
              <a:lnSpc>
                <a:spcPct val="110000"/>
              </a:lnSpc>
            </a:pPr>
            <a:r>
              <a:rPr lang="nb-NO" dirty="0"/>
              <a:t>Sesongdefinisjoner</a:t>
            </a:r>
          </a:p>
          <a:p>
            <a:pPr>
              <a:lnSpc>
                <a:spcPct val="110000"/>
              </a:lnSpc>
            </a:pPr>
            <a:r>
              <a:rPr lang="nb-NO" dirty="0"/>
              <a:t>Evaluert og laget nytt forslag til avvikling av Nasjonalt kamptilbud (16, 18 og 20 års klassene)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5115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77355387-D416-5142-B87E-F02FD2DC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1"/>
            <a:ext cx="8543925" cy="939114"/>
          </a:xfrm>
        </p:spPr>
        <p:txBody>
          <a:bodyPr/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Harmonisering</a:t>
            </a:r>
            <a:r>
              <a:rPr lang="nb-NO" dirty="0"/>
              <a:t>	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41997EE4-26F6-634E-95B6-1B9C56754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9114"/>
            <a:ext cx="9448800" cy="4349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b="1" dirty="0"/>
              <a:t>Barnehåndball</a:t>
            </a:r>
          </a:p>
          <a:p>
            <a:r>
              <a:rPr lang="nb-NO" dirty="0"/>
              <a:t>10 år – ingen resultater eller tabell</a:t>
            </a:r>
          </a:p>
          <a:p>
            <a:pPr lvl="2"/>
            <a:r>
              <a:rPr lang="nb-NO" sz="2800" dirty="0">
                <a:solidFill>
                  <a:srgbClr val="FF0000"/>
                </a:solidFill>
              </a:rPr>
              <a:t>ikke bruk av resultattavle i hall</a:t>
            </a:r>
          </a:p>
          <a:p>
            <a:r>
              <a:rPr lang="nb-NO" dirty="0"/>
              <a:t>11 år – kun resultater – ikke tabell</a:t>
            </a:r>
          </a:p>
          <a:p>
            <a:r>
              <a:rPr lang="nb-NO" dirty="0"/>
              <a:t>12 år – resultater og tabell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Sammensatte lag</a:t>
            </a:r>
          </a:p>
          <a:p>
            <a:r>
              <a:rPr lang="nb-NO" dirty="0"/>
              <a:t>Felles nasjonale regler – endring for Region Nord er at det tillates sammensatte lag i alle regionale serier. </a:t>
            </a:r>
          </a:p>
        </p:txBody>
      </p:sp>
    </p:spTree>
    <p:extLst>
      <p:ext uri="{BB962C8B-B14F-4D97-AF65-F5344CB8AC3E}">
        <p14:creationId xmlns:p14="http://schemas.microsoft.com/office/powerpoint/2010/main" val="135422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22FD2EED-ABC1-EA4C-BCC1-681A4746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78226"/>
            <a:ext cx="8543925" cy="847386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Vedtatt harmonisering dommere	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EB04B338-66E3-5941-8AD4-C6DCC1E7E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1343711"/>
            <a:ext cx="8543925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dirty="0"/>
              <a:t>Alle dommerhonorar i Norge er nå like</a:t>
            </a:r>
          </a:p>
          <a:p>
            <a:pPr>
              <a:lnSpc>
                <a:spcPct val="110000"/>
              </a:lnSpc>
            </a:pPr>
            <a:r>
              <a:rPr lang="nb-NO" dirty="0"/>
              <a:t>Felles aldersgrense på 15 år for å ta dommerkurs</a:t>
            </a:r>
          </a:p>
          <a:p>
            <a:pPr>
              <a:lnSpc>
                <a:spcPct val="110000"/>
              </a:lnSpc>
            </a:pPr>
            <a:r>
              <a:rPr lang="nb-NO" dirty="0"/>
              <a:t>Felles påmeldingsfrist 1/5</a:t>
            </a:r>
          </a:p>
          <a:p>
            <a:pPr>
              <a:lnSpc>
                <a:spcPct val="110000"/>
              </a:lnSpc>
            </a:pPr>
            <a:r>
              <a:rPr lang="nb-NO" dirty="0"/>
              <a:t>Felles gebyr på dommer «ikke møtt»</a:t>
            </a:r>
          </a:p>
          <a:p>
            <a:pPr>
              <a:lnSpc>
                <a:spcPct val="110000"/>
              </a:lnSpc>
            </a:pPr>
            <a:r>
              <a:rPr lang="nb-NO" dirty="0"/>
              <a:t>Dommerforfall senest 10 dager før kamp</a:t>
            </a:r>
            <a:br>
              <a:rPr lang="nb-NO" dirty="0"/>
            </a:br>
            <a:r>
              <a:rPr lang="nb-NO" dirty="0"/>
              <a:t>(forutsetter at oppsett er lagt inn senest 14 dager før kamp)</a:t>
            </a:r>
          </a:p>
        </p:txBody>
      </p:sp>
    </p:spTree>
    <p:extLst>
      <p:ext uri="{BB962C8B-B14F-4D97-AF65-F5344CB8AC3E}">
        <p14:creationId xmlns:p14="http://schemas.microsoft.com/office/powerpoint/2010/main" val="242900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613"/>
            <a:ext cx="9906000" cy="70031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EC303E69-8D60-3A45-B840-79DC3E1F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0"/>
            <a:ext cx="8543925" cy="672841"/>
          </a:xfrm>
        </p:spPr>
        <p:txBody>
          <a:bodyPr>
            <a:normAutofit/>
          </a:bodyPr>
          <a:lstStyle/>
          <a:p>
            <a:pPr algn="ctr"/>
            <a:r>
              <a:rPr lang="nb-NO" sz="2800" b="1" dirty="0">
                <a:solidFill>
                  <a:schemeClr val="accent1">
                    <a:lumMod val="75000"/>
                  </a:schemeClr>
                </a:solidFill>
              </a:rPr>
              <a:t>Under arbeid/utarbeidelse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9A66DE6B-C103-5749-A214-D4872D1D6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294284"/>
            <a:ext cx="8543925" cy="4351338"/>
          </a:xfrm>
        </p:spPr>
        <p:txBody>
          <a:bodyPr/>
          <a:lstStyle/>
          <a:p>
            <a:r>
              <a:rPr lang="nb-NO" dirty="0"/>
              <a:t>Forenkle lisenser og betaling</a:t>
            </a:r>
          </a:p>
          <a:p>
            <a:r>
              <a:rPr lang="nb-NO" dirty="0"/>
              <a:t>Felles lisenskontroll på samme tid</a:t>
            </a:r>
          </a:p>
          <a:p>
            <a:r>
              <a:rPr lang="nb-NO" dirty="0"/>
              <a:t>Dispensasjoner</a:t>
            </a:r>
          </a:p>
          <a:p>
            <a:r>
              <a:rPr lang="nb-NO" dirty="0"/>
              <a:t>Spillerflyt</a:t>
            </a:r>
          </a:p>
          <a:p>
            <a:r>
              <a:rPr lang="nb-NO" dirty="0"/>
              <a:t>Påmeldingsavgifter og gebyrer </a:t>
            </a:r>
          </a:p>
          <a:p>
            <a:pPr marL="457200" lvl="1" indent="0">
              <a:buNone/>
            </a:pPr>
            <a:r>
              <a:rPr lang="nb-NO" dirty="0"/>
              <a:t>(om Nasjonal ledergruppe vedtar dette)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314713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sjon NHF Region Nord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 NHF Region Nord" id="{CB83404C-CEBD-5847-BC0B-19D4AB731471}" vid="{416918A4-08CF-DD42-B258-8B59E9BADC5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 NHF Region Nord</Template>
  <TotalTime>11559</TotalTime>
  <Words>1424</Words>
  <Application>Microsoft Macintosh PowerPoint</Application>
  <PresentationFormat>A4 (210 x 297 mm)</PresentationFormat>
  <Paragraphs>379</Paragraphs>
  <Slides>33</Slides>
  <Notes>33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2" baseType="lpstr">
      <vt:lpstr>Apple Chancery</vt:lpstr>
      <vt:lpstr>Arial</vt:lpstr>
      <vt:lpstr>Calibri</vt:lpstr>
      <vt:lpstr>Calibri Light</vt:lpstr>
      <vt:lpstr>Lucida Handwriting</vt:lpstr>
      <vt:lpstr>Mangal</vt:lpstr>
      <vt:lpstr>Noteworthy Light</vt:lpstr>
      <vt:lpstr>Verdana</vt:lpstr>
      <vt:lpstr>Presentasjon NHF Region Nord</vt:lpstr>
      <vt:lpstr>PowerPoint-presentasjon</vt:lpstr>
      <vt:lpstr>PowerPoint-presentasjon</vt:lpstr>
      <vt:lpstr>PowerPoint-presentasjon</vt:lpstr>
      <vt:lpstr>PowerPoint-presentasjon</vt:lpstr>
      <vt:lpstr>Konkurranseteamet</vt:lpstr>
      <vt:lpstr>Harmonisering </vt:lpstr>
      <vt:lpstr>Harmonisering </vt:lpstr>
      <vt:lpstr>Vedtatt harmonisering dommere </vt:lpstr>
      <vt:lpstr>Under arbeid/utarbeidelse</vt:lpstr>
      <vt:lpstr>Seriereglement 2018/2019</vt:lpstr>
      <vt:lpstr>Seriereglement 2018/2019</vt:lpstr>
      <vt:lpstr>Seriereglement 2018/2019</vt:lpstr>
      <vt:lpstr>Seriereglement 2018/2019</vt:lpstr>
      <vt:lpstr>PowerPoint-presentasjon</vt:lpstr>
      <vt:lpstr>PowerPoint-presentasjon</vt:lpstr>
      <vt:lpstr>PowerPoint-presentasjon</vt:lpstr>
      <vt:lpstr>Tingrepresentasjon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NHF Region Midt-Norge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Arild Stav</dc:creator>
  <cp:lastModifiedBy>Monica Ibsen</cp:lastModifiedBy>
  <cp:revision>111</cp:revision>
  <cp:lastPrinted>2018-02-26T14:38:49Z</cp:lastPrinted>
  <dcterms:created xsi:type="dcterms:W3CDTF">2016-09-02T07:11:30Z</dcterms:created>
  <dcterms:modified xsi:type="dcterms:W3CDTF">2018-02-26T14:42:15Z</dcterms:modified>
</cp:coreProperties>
</file>