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7"/>
  </p:sldMasterIdLst>
  <p:notesMasterIdLst>
    <p:notesMasterId r:id="rId22"/>
  </p:notesMasterIdLst>
  <p:handoutMasterIdLst>
    <p:handoutMasterId r:id="rId23"/>
  </p:handoutMasterIdLst>
  <p:sldIdLst>
    <p:sldId id="319" r:id="rId8"/>
    <p:sldId id="332" r:id="rId9"/>
    <p:sldId id="331" r:id="rId10"/>
    <p:sldId id="323" r:id="rId11"/>
    <p:sldId id="328" r:id="rId12"/>
    <p:sldId id="329" r:id="rId13"/>
    <p:sldId id="334" r:id="rId14"/>
    <p:sldId id="335" r:id="rId15"/>
    <p:sldId id="336" r:id="rId16"/>
    <p:sldId id="320" r:id="rId17"/>
    <p:sldId id="324" r:id="rId18"/>
    <p:sldId id="321" r:id="rId19"/>
    <p:sldId id="326" r:id="rId20"/>
    <p:sldId id="327" r:id="rId21"/>
  </p:sldIdLst>
  <p:sldSz cx="9144000" cy="6858000" type="screen4x3"/>
  <p:notesSz cx="6731000" cy="9856788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>
          <p15:clr>
            <a:srgbClr val="A4A3A4"/>
          </p15:clr>
        </p15:guide>
        <p15:guide id="2" pos="21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8DB"/>
    <a:srgbClr val="3399FF"/>
    <a:srgbClr val="FF0066"/>
    <a:srgbClr val="CE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ys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72033" autoAdjust="0"/>
  </p:normalViewPr>
  <p:slideViewPr>
    <p:cSldViewPr showGuides="1">
      <p:cViewPr varScale="1">
        <p:scale>
          <a:sx n="66" d="100"/>
          <a:sy n="66" d="100"/>
        </p:scale>
        <p:origin x="212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8" d="100"/>
          <a:sy n="68" d="100"/>
        </p:scale>
        <p:origin x="-2292" y="-114"/>
      </p:cViewPr>
      <p:guideLst>
        <p:guide orient="horz" pos="310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nb-NO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3175" y="0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nb-NO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1488"/>
            <a:ext cx="291623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nb-NO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3175" y="9361488"/>
            <a:ext cx="291623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B0DBCAB0-DDEB-484B-B78B-FD3E08FD4451}" type="slidenum">
              <a:rPr lang="nb-NO"/>
              <a:pPr/>
              <a:t>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3562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30474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1900"/>
            <a:ext cx="4435475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>
          <a:xfrm>
            <a:off x="673100" y="4743450"/>
            <a:ext cx="5384800" cy="3881438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8314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1900"/>
            <a:ext cx="4435475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>
          <a:xfrm>
            <a:off x="673100" y="4743450"/>
            <a:ext cx="5384800" cy="3881438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80365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1900"/>
            <a:ext cx="4435475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>
          <a:xfrm>
            <a:off x="673100" y="4743450"/>
            <a:ext cx="5384800" cy="3881438"/>
          </a:xfrm>
          <a:prstGeom prst="rect">
            <a:avLst/>
          </a:prstGeom>
        </p:spPr>
        <p:txBody>
          <a:bodyPr/>
          <a:lstStyle/>
          <a:p>
            <a:r>
              <a:rPr lang="nb-NO">
                <a:cs typeface="Times New Roman"/>
              </a:rPr>
              <a:t>Anders; Bakgrunn for hvorfor Trenermentor. </a:t>
            </a:r>
            <a:br>
              <a:rPr lang="nb-NO">
                <a:cs typeface="Times New Roman"/>
              </a:rPr>
            </a:br>
            <a:r>
              <a:rPr lang="nb-NO">
                <a:cs typeface="Times New Roman"/>
              </a:rPr>
              <a:t/>
            </a:r>
            <a:br>
              <a:rPr lang="nb-NO">
                <a:cs typeface="Times New Roman"/>
              </a:rPr>
            </a:b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7135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1900"/>
            <a:ext cx="4435475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>
          <a:xfrm>
            <a:off x="673100" y="4743450"/>
            <a:ext cx="5384800" cy="3881438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1440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1900"/>
            <a:ext cx="4435475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>
          <a:xfrm>
            <a:off x="673100" y="4743450"/>
            <a:ext cx="5384800" cy="3881438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6164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1900"/>
            <a:ext cx="4435475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>
          <a:xfrm>
            <a:off x="673100" y="4743450"/>
            <a:ext cx="5384800" cy="3881438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9875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6.png"/><Relationship Id="rId7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313" name="Picture 65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996" y="1517"/>
            <a:ext cx="9158996" cy="5496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" name="Group 18"/>
          <p:cNvGrpSpPr>
            <a:grpSpLocks/>
          </p:cNvGrpSpPr>
          <p:nvPr userDrawn="1"/>
        </p:nvGrpSpPr>
        <p:grpSpPr bwMode="auto">
          <a:xfrm>
            <a:off x="10758" y="3792313"/>
            <a:ext cx="1331913" cy="1800225"/>
            <a:chOff x="0" y="1797"/>
            <a:chExt cx="839" cy="1134"/>
          </a:xfrm>
        </p:grpSpPr>
        <p:sp>
          <p:nvSpPr>
            <p:cNvPr id="31" name="Text Box 13"/>
            <p:cNvSpPr txBox="1">
              <a:spLocks noChangeArrowheads="1"/>
            </p:cNvSpPr>
            <p:nvPr userDrawn="1"/>
          </p:nvSpPr>
          <p:spPr bwMode="auto">
            <a:xfrm>
              <a:off x="75" y="1842"/>
              <a:ext cx="540" cy="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nb-NO" sz="900" dirty="0">
                  <a:solidFill>
                    <a:schemeClr val="bg1"/>
                  </a:solidFill>
                  <a:latin typeface="Verdana" pitchFamily="34" charset="0"/>
                </a:rPr>
                <a:t>Begeistring</a:t>
              </a:r>
            </a:p>
            <a:p>
              <a:pPr>
                <a:lnSpc>
                  <a:spcPct val="150000"/>
                </a:lnSpc>
              </a:pPr>
              <a:r>
                <a:rPr lang="nb-NO" sz="900" dirty="0">
                  <a:solidFill>
                    <a:schemeClr val="bg1"/>
                  </a:solidFill>
                  <a:latin typeface="Verdana" pitchFamily="34" charset="0"/>
                </a:rPr>
                <a:t>Innsatsvilje</a:t>
              </a:r>
            </a:p>
            <a:p>
              <a:pPr>
                <a:lnSpc>
                  <a:spcPct val="150000"/>
                </a:lnSpc>
              </a:pPr>
              <a:r>
                <a:rPr lang="nb-NO" sz="900" dirty="0">
                  <a:solidFill>
                    <a:schemeClr val="bg1"/>
                  </a:solidFill>
                  <a:latin typeface="Verdana" pitchFamily="34" charset="0"/>
                </a:rPr>
                <a:t>Respekt</a:t>
              </a:r>
            </a:p>
            <a:p>
              <a:pPr>
                <a:lnSpc>
                  <a:spcPct val="150000"/>
                </a:lnSpc>
              </a:pPr>
              <a:r>
                <a:rPr lang="nb-NO" sz="900" dirty="0">
                  <a:solidFill>
                    <a:schemeClr val="bg1"/>
                  </a:solidFill>
                  <a:latin typeface="Verdana" pitchFamily="34" charset="0"/>
                </a:rPr>
                <a:t>Fair Play</a:t>
              </a:r>
            </a:p>
          </p:txBody>
        </p:sp>
        <p:sp>
          <p:nvSpPr>
            <p:cNvPr id="32" name="Line 14"/>
            <p:cNvSpPr>
              <a:spLocks noChangeShapeType="1"/>
            </p:cNvSpPr>
            <p:nvPr userDrawn="1"/>
          </p:nvSpPr>
          <p:spPr bwMode="auto">
            <a:xfrm>
              <a:off x="839" y="1797"/>
              <a:ext cx="0" cy="113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nb-NO" sz="2000"/>
            </a:p>
          </p:txBody>
        </p:sp>
        <p:graphicFrame>
          <p:nvGraphicFramePr>
            <p:cNvPr id="33" name="Object 16"/>
            <p:cNvGraphicFramePr>
              <a:graphicFrameLocks noChangeAspect="1"/>
            </p:cNvGraphicFramePr>
            <p:nvPr/>
          </p:nvGraphicFramePr>
          <p:xfrm>
            <a:off x="0" y="2484"/>
            <a:ext cx="802" cy="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1381" name="Image" r:id="rId4" imgW="1584695" imgH="2011684" progId="">
                    <p:embed/>
                  </p:oleObj>
                </mc:Choice>
                <mc:Fallback>
                  <p:oleObj name="Image" r:id="rId4" imgW="1584695" imgH="2011684" progId="">
                    <p:embed/>
                    <p:pic>
                      <p:nvPicPr>
                        <p:cNvPr id="0" name="Picture 7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6012" t="64302" r="13628" b="24902"/>
                        <a:stretch>
                          <a:fillRect/>
                        </a:stretch>
                      </p:blipFill>
                      <p:spPr bwMode="auto">
                        <a:xfrm>
                          <a:off x="0" y="2484"/>
                          <a:ext cx="802" cy="1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" name="Rectangle 24"/>
          <p:cNvSpPr>
            <a:spLocks noGrp="1" noChangeArrowheads="1"/>
          </p:cNvSpPr>
          <p:nvPr>
            <p:ph type="ctrTitle"/>
          </p:nvPr>
        </p:nvSpPr>
        <p:spPr>
          <a:xfrm>
            <a:off x="1579938" y="1052736"/>
            <a:ext cx="7312542" cy="147002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pic>
        <p:nvPicPr>
          <p:cNvPr id="181310" name="Picture 62"/>
          <p:cNvPicPr>
            <a:picLocks noChangeAspect="1" noChangeArrowheads="1"/>
          </p:cNvPicPr>
          <p:nvPr userDrawn="1"/>
        </p:nvPicPr>
        <p:blipFill>
          <a:blip r:embed="rId6" cstate="print"/>
          <a:srcRect l="65839"/>
          <a:stretch>
            <a:fillRect/>
          </a:stretch>
        </p:blipFill>
        <p:spPr bwMode="auto">
          <a:xfrm>
            <a:off x="6012160" y="5589240"/>
            <a:ext cx="3119483" cy="1044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ktangel 20"/>
          <p:cNvSpPr/>
          <p:nvPr userDrawn="1"/>
        </p:nvSpPr>
        <p:spPr bwMode="auto">
          <a:xfrm>
            <a:off x="107504" y="6165304"/>
            <a:ext cx="3672408" cy="57606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grpSp>
        <p:nvGrpSpPr>
          <p:cNvPr id="18" name="Gruppe 17"/>
          <p:cNvGrpSpPr/>
          <p:nvPr userDrawn="1"/>
        </p:nvGrpSpPr>
        <p:grpSpPr>
          <a:xfrm>
            <a:off x="323528" y="6133678"/>
            <a:ext cx="1873362" cy="304800"/>
            <a:chOff x="323528" y="6220544"/>
            <a:chExt cx="1873362" cy="304800"/>
          </a:xfrm>
        </p:grpSpPr>
        <p:pic>
          <p:nvPicPr>
            <p:cNvPr id="19" name="Object 2"/>
            <p:cNvPicPr>
              <a:picLocks noChangeAspect="1" noChangeArrowheads="1"/>
            </p:cNvPicPr>
            <p:nvPr userDrawn="1"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23528" y="6220544"/>
              <a:ext cx="841375" cy="304800"/>
            </a:xfrm>
            <a:prstGeom prst="rect">
              <a:avLst/>
            </a:prstGeom>
            <a:noFill/>
            <a:ln w="12700">
              <a:miter lim="800000"/>
              <a:headEnd type="none" w="sm" len="sm"/>
              <a:tailEnd type="none" w="sm" len="sm"/>
            </a:ln>
            <a:effectLst/>
          </p:spPr>
        </p:pic>
        <p:pic>
          <p:nvPicPr>
            <p:cNvPr id="20" name="Picture 92"/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346498" y="6324178"/>
              <a:ext cx="850392" cy="159214"/>
            </a:xfrm>
            <a:prstGeom prst="rect">
              <a:avLst/>
            </a:prstGeom>
            <a:noFill/>
          </p:spPr>
        </p:pic>
      </p:grpSp>
      <p:pic>
        <p:nvPicPr>
          <p:cNvPr id="2" name="Bild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5046"/>
            <a:ext cx="841375" cy="12933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72226" y="53975"/>
            <a:ext cx="7947924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72226" y="1125538"/>
            <a:ext cx="7947924" cy="287238"/>
          </a:xfrm>
        </p:spPr>
        <p:txBody>
          <a:bodyPr/>
          <a:lstStyle>
            <a:lvl4pPr>
              <a:buFont typeface="Courier New" pitchFamily="49" charset="0"/>
              <a:buChar char="o"/>
              <a:defRPr/>
            </a:lvl4pPr>
            <a:lvl5pPr>
              <a:buFont typeface="Wingdings" pitchFamily="2" charset="2"/>
              <a:buChar char="§"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32142"/>
            <a:ext cx="692714" cy="10648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23850" y="1125538"/>
            <a:ext cx="4171950" cy="269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171950" cy="269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25438" y="53975"/>
            <a:ext cx="8494712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323850" y="1125538"/>
            <a:ext cx="4171950" cy="26987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171950" cy="26987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5438" y="53975"/>
            <a:ext cx="84947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smtClean="0"/>
              <a:t>Klikk for å redigere tittelstil i malen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125538"/>
            <a:ext cx="84963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762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nb-NO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Klikk for å redigere tekststiler i malen</a:t>
            </a:r>
          </a:p>
          <a:p>
            <a:pPr marL="742950" marR="0" lvl="1" indent="-285750" algn="l" defTabSz="762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nb-NO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143000" marR="0" lvl="2" indent="-228600" algn="l" defTabSz="762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nb-NO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600200" marR="0" lvl="3" indent="-228600" algn="l" defTabSz="762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nb-NO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2057400" marR="0" lvl="4" indent="-228600" algn="l" defTabSz="762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nb-NO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400"/>
            </a:lvl1pPr>
          </a:lstStyle>
          <a:p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defTabSz="762000">
              <a:defRPr sz="14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>
                <a:latin typeface="Times New Roman" pitchFamily="18" charset="0"/>
              </a:defRPr>
            </a:lvl1pPr>
          </a:lstStyle>
          <a:p>
            <a:fld id="{F1090A0F-5158-404B-B9DC-4499662BD3EB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247650" y="60309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defTabSz="762000"/>
            <a:endParaRPr lang="nb-NO" sz="1400"/>
          </a:p>
        </p:txBody>
      </p:sp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6343650" y="60309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r" defTabSz="762000"/>
            <a:fld id="{7AF89050-C6E8-41B6-90A2-FB1E777EBA81}" type="slidenum">
              <a:rPr lang="nb-NO" sz="1400">
                <a:latin typeface="Times New Roman" pitchFamily="18" charset="0"/>
              </a:rPr>
              <a:pPr algn="r" defTabSz="762000"/>
              <a:t>‹#›</a:t>
            </a:fld>
            <a:endParaRPr lang="nb-NO" sz="1400">
              <a:latin typeface="Times New Roman" pitchFamily="18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463550" y="6246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lang="nb-NO" sz="1400">
              <a:latin typeface="Arial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3130550" y="6246813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endParaRPr lang="nb-NO" sz="1400">
              <a:latin typeface="Arial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2914650" y="6030913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defTabSz="762000"/>
            <a:endParaRPr lang="nb-NO" sz="1400">
              <a:latin typeface="Times New Roman" pitchFamily="18" charset="0"/>
            </a:endParaRPr>
          </a:p>
        </p:txBody>
      </p:sp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6559550" y="6246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/>
            <a:fld id="{4F296B9D-1E11-4132-B78D-7CED03B525EE}" type="slidenum">
              <a:rPr lang="nb-NO" sz="1400">
                <a:latin typeface="Arial" charset="0"/>
              </a:rPr>
              <a:pPr algn="r" eaLnBrk="1" hangingPunct="1"/>
              <a:t>‹#›</a:t>
            </a:fld>
            <a:endParaRPr lang="nb-NO" sz="1400">
              <a:latin typeface="Arial" charset="0"/>
            </a:endParaRPr>
          </a:p>
        </p:txBody>
      </p:sp>
      <p:sp>
        <p:nvSpPr>
          <p:cNvPr id="1066" name="Rectangle 42"/>
          <p:cNvSpPr>
            <a:spLocks noChangeArrowheads="1"/>
          </p:cNvSpPr>
          <p:nvPr/>
        </p:nvSpPr>
        <p:spPr bwMode="auto">
          <a:xfrm>
            <a:off x="6559550" y="6246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/>
            <a:fld id="{A44899E3-BD50-467A-9F3F-002E8F9C8103}" type="slidenum">
              <a:rPr lang="nb-NO" sz="1400">
                <a:latin typeface="Arial" charset="0"/>
              </a:rPr>
              <a:pPr algn="r" eaLnBrk="1" hangingPunct="1"/>
              <a:t>‹#›</a:t>
            </a:fld>
            <a:endParaRPr lang="nb-NO" sz="1400">
              <a:latin typeface="Arial" charset="0"/>
            </a:endParaRPr>
          </a:p>
        </p:txBody>
      </p:sp>
      <p:pic>
        <p:nvPicPr>
          <p:cNvPr id="1076" name="Picture 52" descr="Kunsponsor, annet blank"/>
          <p:cNvPicPr>
            <a:picLocks noChangeAspect="1" noChangeArrowheads="1"/>
          </p:cNvPicPr>
          <p:nvPr/>
        </p:nvPicPr>
        <p:blipFill>
          <a:blip r:embed="rId9" cstate="print"/>
          <a:srcRect l="50009" b="-6667"/>
          <a:stretch>
            <a:fillRect/>
          </a:stretch>
        </p:blipFill>
        <p:spPr bwMode="auto">
          <a:xfrm>
            <a:off x="4443413" y="5876925"/>
            <a:ext cx="4137025" cy="863600"/>
          </a:xfrm>
          <a:prstGeom prst="rect">
            <a:avLst/>
          </a:prstGeom>
          <a:noFill/>
        </p:spPr>
      </p:pic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-674688" y="3114675"/>
            <a:ext cx="9144001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nb-NO"/>
          </a:p>
        </p:txBody>
      </p:sp>
      <p:sp>
        <p:nvSpPr>
          <p:cNvPr id="1093" name="Rectangle 69"/>
          <p:cNvSpPr>
            <a:spLocks noChangeArrowheads="1"/>
          </p:cNvSpPr>
          <p:nvPr/>
        </p:nvSpPr>
        <p:spPr bwMode="auto">
          <a:xfrm>
            <a:off x="674688" y="3419475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nb-NO"/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674688" y="3743325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defTabSz="762000" eaLnBrk="1" hangingPunct="1"/>
            <a:endParaRPr lang="nb-NO" sz="1800">
              <a:latin typeface="Arial" charset="0"/>
            </a:endParaRPr>
          </a:p>
        </p:txBody>
      </p:sp>
      <p:grpSp>
        <p:nvGrpSpPr>
          <p:cNvPr id="32" name="Gruppe 31"/>
          <p:cNvGrpSpPr/>
          <p:nvPr userDrawn="1"/>
        </p:nvGrpSpPr>
        <p:grpSpPr>
          <a:xfrm>
            <a:off x="0" y="5761434"/>
            <a:ext cx="9144000" cy="1123950"/>
            <a:chOff x="0" y="5761434"/>
            <a:chExt cx="9144000" cy="1123950"/>
          </a:xfrm>
        </p:grpSpPr>
        <p:pic>
          <p:nvPicPr>
            <p:cNvPr id="1110" name="Picture 86" descr="banemønsterbunn"/>
            <p:cNvPicPr>
              <a:picLocks noChangeAspect="1" noChangeArrowheads="1"/>
            </p:cNvPicPr>
            <p:nvPr userDrawn="1"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0" y="5761434"/>
              <a:ext cx="9144000" cy="1123950"/>
            </a:xfrm>
            <a:prstGeom prst="rect">
              <a:avLst/>
            </a:prstGeom>
            <a:noFill/>
          </p:spPr>
        </p:pic>
        <p:pic>
          <p:nvPicPr>
            <p:cNvPr id="27" name="Object 2"/>
            <p:cNvPicPr>
              <a:picLocks noChangeAspect="1" noChangeArrowheads="1"/>
            </p:cNvPicPr>
            <p:nvPr userDrawn="1"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23528" y="6220544"/>
              <a:ext cx="841375" cy="304800"/>
            </a:xfrm>
            <a:prstGeom prst="rect">
              <a:avLst/>
            </a:prstGeom>
            <a:noFill/>
            <a:ln w="12700">
              <a:miter lim="800000"/>
              <a:headEnd type="none" w="sm" len="sm"/>
              <a:tailEnd type="none" w="sm" len="sm"/>
            </a:ln>
            <a:effectLst/>
          </p:spPr>
        </p:pic>
      </p:grpSp>
      <p:sp>
        <p:nvSpPr>
          <p:cNvPr id="2" name="Rektangel 1"/>
          <p:cNvSpPr/>
          <p:nvPr userDrawn="1"/>
        </p:nvSpPr>
        <p:spPr bwMode="auto">
          <a:xfrm>
            <a:off x="1403648" y="6222688"/>
            <a:ext cx="9360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pic>
        <p:nvPicPr>
          <p:cNvPr id="1116" name="Picture 92" descr="Kunsponsor, annet blank"/>
          <p:cNvPicPr>
            <a:picLocks noChangeAspect="1" noChangeArrowheads="1"/>
          </p:cNvPicPr>
          <p:nvPr userDrawn="1"/>
        </p:nvPicPr>
        <p:blipFill>
          <a:blip r:embed="rId9" cstate="print"/>
          <a:srcRect l="50009" b="-6667"/>
          <a:stretch>
            <a:fillRect/>
          </a:stretch>
        </p:blipFill>
        <p:spPr bwMode="auto">
          <a:xfrm>
            <a:off x="4572000" y="5876925"/>
            <a:ext cx="4137025" cy="863600"/>
          </a:xfrm>
          <a:prstGeom prst="rect">
            <a:avLst/>
          </a:prstGeom>
          <a:noFill/>
        </p:spPr>
      </p:pic>
      <p:sp>
        <p:nvSpPr>
          <p:cNvPr id="25" name="Plassholder for innhold 2"/>
          <p:cNvSpPr txBox="1">
            <a:spLocks/>
          </p:cNvSpPr>
          <p:nvPr userDrawn="1"/>
        </p:nvSpPr>
        <p:spPr>
          <a:xfrm>
            <a:off x="323850" y="1587489"/>
            <a:ext cx="8496300" cy="269875"/>
          </a:xfrm>
          <a:prstGeom prst="rect">
            <a:avLst/>
          </a:prstGeom>
        </p:spPr>
        <p:txBody>
          <a:bodyPr/>
          <a:lstStyle>
            <a:lvl4pPr>
              <a:buFont typeface="Courier New" pitchFamily="49" charset="0"/>
              <a:buChar char="o"/>
              <a:defRPr/>
            </a:lvl4pPr>
            <a:lvl5pPr>
              <a:buFont typeface="Wingdings" pitchFamily="2" charset="2"/>
              <a:buChar char="§"/>
              <a:defRPr/>
            </a:lvl5pPr>
          </a:lstStyle>
          <a:p>
            <a:pPr marL="342900" marR="0" lvl="0" indent="-342900" algn="l" defTabSz="762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pic>
        <p:nvPicPr>
          <p:cNvPr id="3" name="Bilde 2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997" y="6308725"/>
            <a:ext cx="847301" cy="15863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6" r:id="rId4"/>
    <p:sldLayoutId id="2147483659" r:id="rId5"/>
    <p:sldLayoutId id="2147483660" r:id="rId6"/>
    <p:sldLayoutId id="2147483663" r:id="rId7"/>
  </p:sldLayoutIdLst>
  <p:txStyles>
    <p:titleStyle>
      <a:lvl1pPr algn="l" defTabSz="762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006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defTabSz="7620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0066"/>
          </a:solidFill>
          <a:latin typeface="Verdana" pitchFamily="34" charset="0"/>
        </a:defRPr>
      </a:lvl2pPr>
      <a:lvl3pPr algn="l" defTabSz="7620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0066"/>
          </a:solidFill>
          <a:latin typeface="Verdana" pitchFamily="34" charset="0"/>
        </a:defRPr>
      </a:lvl3pPr>
      <a:lvl4pPr algn="l" defTabSz="7620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0066"/>
          </a:solidFill>
          <a:latin typeface="Verdana" pitchFamily="34" charset="0"/>
        </a:defRPr>
      </a:lvl4pPr>
      <a:lvl5pPr algn="l" defTabSz="7620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0066"/>
          </a:solidFill>
          <a:latin typeface="Verdana" pitchFamily="34" charset="0"/>
        </a:defRPr>
      </a:lvl5pPr>
      <a:lvl6pPr marL="457200" algn="l" defTabSz="7620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0066"/>
          </a:solidFill>
          <a:latin typeface="Verdana" pitchFamily="34" charset="0"/>
        </a:defRPr>
      </a:lvl6pPr>
      <a:lvl7pPr marL="914400" algn="l" defTabSz="7620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0066"/>
          </a:solidFill>
          <a:latin typeface="Verdana" pitchFamily="34" charset="0"/>
        </a:defRPr>
      </a:lvl7pPr>
      <a:lvl8pPr marL="1371600" algn="l" defTabSz="7620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0066"/>
          </a:solidFill>
          <a:latin typeface="Verdana" pitchFamily="34" charset="0"/>
        </a:defRPr>
      </a:lvl8pPr>
      <a:lvl9pPr marL="1828800" algn="l" defTabSz="7620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0066"/>
          </a:solidFill>
          <a:latin typeface="Verdana" pitchFamily="34" charset="0"/>
        </a:defRPr>
      </a:lvl9pPr>
    </p:titleStyle>
    <p:bodyStyle>
      <a:lvl1pPr marL="342900" marR="0" indent="-342900" algn="l" defTabSz="7620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marR="0" indent="-285750" algn="l" defTabSz="7620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tabLst/>
        <a:defRPr sz="1600">
          <a:solidFill>
            <a:schemeClr val="tx1"/>
          </a:solidFill>
          <a:latin typeface="+mn-lt"/>
        </a:defRPr>
      </a:lvl2pPr>
      <a:lvl3pPr marL="1143000" marR="0" indent="-228600" algn="l" defTabSz="7620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1400">
          <a:solidFill>
            <a:schemeClr val="tx1"/>
          </a:solidFill>
          <a:latin typeface="+mn-lt"/>
        </a:defRPr>
      </a:lvl3pPr>
      <a:lvl4pPr marL="1600200" marR="0" indent="-228600" algn="l" defTabSz="7620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Courier New" pitchFamily="49" charset="0"/>
        <a:buNone/>
        <a:tabLst/>
        <a:defRPr sz="1400">
          <a:solidFill>
            <a:schemeClr val="tx1"/>
          </a:solidFill>
          <a:latin typeface="+mn-lt"/>
        </a:defRPr>
      </a:lvl4pPr>
      <a:lvl5pPr marL="2057400" marR="0" indent="-228600" algn="l" defTabSz="7620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Wingdings" pitchFamily="2" charset="2"/>
        <a:buChar char="§"/>
        <a:tabLst/>
        <a:defRPr sz="1400">
          <a:solidFill>
            <a:schemeClr val="tx1"/>
          </a:solidFill>
          <a:latin typeface="+mn-lt"/>
        </a:defRPr>
      </a:lvl5pPr>
      <a:lvl6pPr marL="2514600" indent="-228600" algn="l" defTabSz="762000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defTabSz="762000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defTabSz="762000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defTabSz="762000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ng.com/images/search?q=mentor&amp;view=detailv2&amp;&amp;id=6F5415E72BEAD870104A619DAA8060CC1F1E1076&amp;selectedIndex=2&amp;ccid=MKtcN/rU&amp;simid=608052763143964358&amp;thid=OIP.M30ab5c37fad486e7a7c161f97b5af9c1H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Trenermentorutdanning</a:t>
            </a:r>
            <a:endParaRPr lang="nb-NO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Trenermentorens hovedoppgaver: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72226" y="1125538"/>
            <a:ext cx="7947924" cy="4463702"/>
          </a:xfrm>
        </p:spPr>
        <p:txBody>
          <a:bodyPr/>
          <a:lstStyle/>
          <a:p>
            <a:r>
              <a:rPr lang="nb-NO" sz="2400" dirty="0"/>
              <a:t>Være veileder for treneren</a:t>
            </a:r>
          </a:p>
          <a:p>
            <a:pPr marL="0" indent="0">
              <a:buNone/>
            </a:pPr>
            <a:endParaRPr lang="nb-NO" sz="2400" dirty="0"/>
          </a:p>
          <a:p>
            <a:pPr lvl="1" fontAlgn="ctr"/>
            <a:r>
              <a:rPr lang="nb-NO" sz="2400" dirty="0"/>
              <a:t>Gi treneren tilbakemeldinger på hvordan han opptrer/virker som trener</a:t>
            </a:r>
          </a:p>
          <a:p>
            <a:pPr lvl="2" fontAlgn="ctr"/>
            <a:r>
              <a:rPr lang="nb-NO" sz="2400" dirty="0"/>
              <a:t>I forhold til planlegging </a:t>
            </a:r>
          </a:p>
          <a:p>
            <a:pPr lvl="2" fontAlgn="ctr"/>
            <a:r>
              <a:rPr lang="nb-NO" sz="2400" dirty="0"/>
              <a:t>I forhold til instruksjon</a:t>
            </a:r>
          </a:p>
          <a:p>
            <a:pPr lvl="2" fontAlgn="ctr"/>
            <a:r>
              <a:rPr lang="nb-NO" sz="2721" dirty="0">
                <a:ea typeface="Verdana"/>
                <a:cs typeface="Verdana"/>
              </a:rPr>
              <a:t>I forhold til kommunikasjon</a:t>
            </a:r>
            <a:br>
              <a:rPr lang="nb-NO" sz="2721" dirty="0">
                <a:ea typeface="Verdana"/>
                <a:cs typeface="Verdana"/>
              </a:rPr>
            </a:br>
            <a:r>
              <a:rPr lang="nb-NO" sz="2721" dirty="0">
                <a:ea typeface="Verdana"/>
                <a:cs typeface="Verdana"/>
              </a:rPr>
              <a:t>med spillerne</a:t>
            </a:r>
          </a:p>
          <a:p>
            <a:pPr fontAlgn="ctr"/>
            <a:endParaRPr lang="nb-NO" dirty="0">
              <a:latin typeface="Verdana"/>
              <a:ea typeface="Verdana"/>
              <a:cs typeface="Verdana"/>
            </a:endParaRPr>
          </a:p>
          <a:p>
            <a:pPr marL="400050" lvl="1" indent="0" fontAlgn="ctr">
              <a:buNone/>
            </a:pPr>
            <a:endParaRPr lang="nb-NO" dirty="0">
              <a:latin typeface="Verdana"/>
              <a:ea typeface="Verdana"/>
              <a:cs typeface="Verdana"/>
            </a:endParaRPr>
          </a:p>
          <a:p>
            <a:pPr marL="457200" lvl="1" indent="0" fontAlgn="ctr">
              <a:buNone/>
            </a:pPr>
            <a:endParaRPr lang="nb-NO" dirty="0"/>
          </a:p>
          <a:p>
            <a:pPr marL="0" lvl="0" indent="0" fontAlgn="ctr">
              <a:buNone/>
            </a:pPr>
            <a:endParaRPr lang="nb-NO" dirty="0"/>
          </a:p>
        </p:txBody>
      </p:sp>
      <p:pic>
        <p:nvPicPr>
          <p:cNvPr id="4" name="Bilde 3" descr="C:\Users\nhf-hwe\AppData\Local\Temp\msohtmlclip1\02\clip_image001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460" y="3662996"/>
            <a:ext cx="2131179" cy="1555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104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Hvordan arbeider trenermentoren: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72226" y="1125538"/>
            <a:ext cx="7947924" cy="5111774"/>
          </a:xfrm>
        </p:spPr>
        <p:txBody>
          <a:bodyPr/>
          <a:lstStyle/>
          <a:p>
            <a:r>
              <a:rPr lang="nb-NO" dirty="0" smtClean="0"/>
              <a:t>Trenermentoren: </a:t>
            </a:r>
          </a:p>
          <a:p>
            <a:pPr lvl="1"/>
            <a:r>
              <a:rPr lang="nb-NO" dirty="0" smtClean="0"/>
              <a:t>Gjør avtaler</a:t>
            </a:r>
          </a:p>
          <a:p>
            <a:pPr lvl="2"/>
            <a:r>
              <a:rPr lang="nb-NO" dirty="0" smtClean="0"/>
              <a:t>Med klubb</a:t>
            </a:r>
          </a:p>
          <a:p>
            <a:pPr lvl="2"/>
            <a:r>
              <a:rPr lang="nb-NO" dirty="0" smtClean="0"/>
              <a:t>Med trener</a:t>
            </a:r>
          </a:p>
          <a:p>
            <a:pPr lvl="3"/>
            <a:r>
              <a:rPr lang="nb-NO" dirty="0"/>
              <a:t>Tidsbegrenset avtale, med </a:t>
            </a:r>
            <a:r>
              <a:rPr lang="nb-NO" dirty="0" smtClean="0"/>
              <a:t>målsetning</a:t>
            </a:r>
          </a:p>
          <a:p>
            <a:pPr marL="400050" lvl="1" indent="0">
              <a:buNone/>
            </a:pPr>
            <a:endParaRPr lang="nb-NO" dirty="0" smtClean="0"/>
          </a:p>
          <a:p>
            <a:pPr lvl="1"/>
            <a:r>
              <a:rPr lang="nb-NO" dirty="0" smtClean="0"/>
              <a:t>Gjør observasjoner av trener </a:t>
            </a:r>
          </a:p>
          <a:p>
            <a:pPr lvl="2"/>
            <a:r>
              <a:rPr lang="nb-NO" dirty="0" smtClean="0"/>
              <a:t>På trening</a:t>
            </a:r>
          </a:p>
          <a:p>
            <a:pPr lvl="2"/>
            <a:r>
              <a:rPr lang="nb-NO" dirty="0" smtClean="0"/>
              <a:t>I kamp</a:t>
            </a:r>
          </a:p>
          <a:p>
            <a:pPr lvl="1"/>
            <a:endParaRPr lang="nb-NO" dirty="0" smtClean="0"/>
          </a:p>
          <a:p>
            <a:pPr lvl="1"/>
            <a:r>
              <a:rPr lang="nb-NO" dirty="0" smtClean="0"/>
              <a:t>Gjør i fellesskap med treneren observasjoner andre trenere</a:t>
            </a:r>
            <a:endParaRPr lang="nb-NO" dirty="0"/>
          </a:p>
          <a:p>
            <a:pPr lvl="2"/>
            <a:endParaRPr lang="nb-NO" dirty="0" smtClean="0"/>
          </a:p>
          <a:p>
            <a:pPr lvl="1"/>
            <a:r>
              <a:rPr lang="nb-NO" dirty="0" smtClean="0"/>
              <a:t>Gjennomfører samtaler med treneren i etterkant av observasjoner</a:t>
            </a:r>
          </a:p>
          <a:p>
            <a:pPr lvl="1"/>
            <a:endParaRPr lang="nb-NO" dirty="0" smtClean="0"/>
          </a:p>
          <a:p>
            <a:pPr lvl="3"/>
            <a:endParaRPr lang="nb-NO" dirty="0" smtClean="0"/>
          </a:p>
          <a:p>
            <a:pPr lvl="3"/>
            <a:endParaRPr lang="nb-NO" dirty="0" smtClean="0"/>
          </a:p>
          <a:p>
            <a:pPr marL="914400" lvl="2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7657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Hvilke typer egner seg til å ta </a:t>
            </a:r>
            <a:r>
              <a:rPr lang="nb-NO" dirty="0" smtClean="0"/>
              <a:t>trenermentorutdanningen</a:t>
            </a:r>
            <a:r>
              <a:rPr lang="nb-NO" dirty="0"/>
              <a:t>: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72226" y="1125538"/>
            <a:ext cx="7947924" cy="3887638"/>
          </a:xfrm>
        </p:spPr>
        <p:txBody>
          <a:bodyPr/>
          <a:lstStyle/>
          <a:p>
            <a:r>
              <a:rPr lang="nb-NO" dirty="0" smtClean="0"/>
              <a:t>Tidligere </a:t>
            </a:r>
            <a:r>
              <a:rPr lang="nb-NO" dirty="0"/>
              <a:t>spillere med </a:t>
            </a:r>
            <a:r>
              <a:rPr lang="nb-NO" dirty="0" smtClean="0"/>
              <a:t>trenererfaring</a:t>
            </a:r>
          </a:p>
          <a:p>
            <a:endParaRPr lang="nb-NO" dirty="0"/>
          </a:p>
          <a:p>
            <a:r>
              <a:rPr lang="nb-NO" dirty="0" smtClean="0"/>
              <a:t>Trenere </a:t>
            </a:r>
            <a:r>
              <a:rPr lang="nb-NO" dirty="0"/>
              <a:t>med erfaring og </a:t>
            </a:r>
            <a:r>
              <a:rPr lang="nb-NO" dirty="0" smtClean="0"/>
              <a:t>utdannelse</a:t>
            </a:r>
          </a:p>
          <a:p>
            <a:endParaRPr lang="nb-NO" dirty="0"/>
          </a:p>
          <a:p>
            <a:r>
              <a:rPr lang="nb-NO" dirty="0" smtClean="0"/>
              <a:t>Trenere </a:t>
            </a:r>
            <a:r>
              <a:rPr lang="nb-NO" dirty="0"/>
              <a:t>med sivil utdannelse som innebærer pedagogikk, </a:t>
            </a:r>
            <a:r>
              <a:rPr lang="nb-NO" dirty="0" err="1"/>
              <a:t>coaching</a:t>
            </a:r>
            <a:r>
              <a:rPr lang="nb-NO" dirty="0"/>
              <a:t> og </a:t>
            </a:r>
            <a:r>
              <a:rPr lang="nb-NO" dirty="0" smtClean="0"/>
              <a:t>ledelse</a:t>
            </a:r>
          </a:p>
          <a:p>
            <a:endParaRPr lang="nb-NO" dirty="0"/>
          </a:p>
          <a:p>
            <a:r>
              <a:rPr lang="nb-NO" dirty="0" smtClean="0"/>
              <a:t>Trener/ledere </a:t>
            </a:r>
            <a:r>
              <a:rPr lang="nb-NO" dirty="0"/>
              <a:t>som ønsker å bidra uten å ha et eget lag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5848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Oppbygging </a:t>
            </a:r>
            <a:r>
              <a:rPr lang="nb-NO" dirty="0"/>
              <a:t>av utdanningen: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72226" y="1125538"/>
            <a:ext cx="7947924" cy="4679726"/>
          </a:xfrm>
        </p:spPr>
        <p:txBody>
          <a:bodyPr/>
          <a:lstStyle/>
          <a:p>
            <a:pPr lvl="0" fontAlgn="ctr"/>
            <a:r>
              <a:rPr lang="nb-NO" dirty="0" smtClean="0"/>
              <a:t>1 </a:t>
            </a:r>
            <a:r>
              <a:rPr lang="nb-NO" dirty="0"/>
              <a:t>obligatorisk modul, </a:t>
            </a:r>
            <a:r>
              <a:rPr lang="nb-NO" dirty="0" smtClean="0"/>
              <a:t>fysisk</a:t>
            </a: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fontAlgn="ctr"/>
            <a:r>
              <a:rPr lang="nb-NO" dirty="0" smtClean="0"/>
              <a:t>Trenermentorens hovedoppgave </a:t>
            </a:r>
          </a:p>
          <a:p>
            <a:pPr lvl="1" fontAlgn="ctr"/>
            <a:r>
              <a:rPr lang="nb-NO" dirty="0" smtClean="0"/>
              <a:t>Trenermentorens hovedoppgave</a:t>
            </a:r>
          </a:p>
          <a:p>
            <a:pPr lvl="1" fontAlgn="ctr"/>
            <a:r>
              <a:rPr lang="nb-NO" dirty="0" smtClean="0"/>
              <a:t>Hvordan </a:t>
            </a:r>
            <a:r>
              <a:rPr lang="nb-NO" dirty="0"/>
              <a:t>arbeider </a:t>
            </a:r>
            <a:r>
              <a:rPr lang="nb-NO" dirty="0" smtClean="0"/>
              <a:t>trenementoren- trenermentor </a:t>
            </a:r>
            <a:r>
              <a:rPr lang="nb-NO" dirty="0"/>
              <a:t>i praksis </a:t>
            </a:r>
            <a:endParaRPr lang="nb-NO" dirty="0" smtClean="0"/>
          </a:p>
          <a:p>
            <a:pPr lvl="1" fontAlgn="ctr"/>
            <a:r>
              <a:rPr lang="nb-NO" dirty="0" smtClean="0"/>
              <a:t>Verktøy </a:t>
            </a:r>
            <a:r>
              <a:rPr lang="nb-NO" dirty="0"/>
              <a:t>til </a:t>
            </a:r>
            <a:r>
              <a:rPr lang="nb-NO" dirty="0" smtClean="0"/>
              <a:t>trenermentorarbeidet</a:t>
            </a:r>
          </a:p>
          <a:p>
            <a:pPr lvl="1" fontAlgn="ctr"/>
            <a:r>
              <a:rPr lang="nb-NO" dirty="0" smtClean="0"/>
              <a:t>Hva </a:t>
            </a:r>
            <a:r>
              <a:rPr lang="nb-NO" dirty="0"/>
              <a:t>legger </a:t>
            </a:r>
            <a:r>
              <a:rPr lang="nb-NO" dirty="0" smtClean="0"/>
              <a:t>trenermentoren </a:t>
            </a:r>
            <a:r>
              <a:rPr lang="nb-NO" dirty="0"/>
              <a:t>vekt på?					</a:t>
            </a:r>
          </a:p>
          <a:p>
            <a:pPr lvl="1"/>
            <a:r>
              <a:rPr lang="nb-NO" dirty="0"/>
              <a:t>Trenerrollen, trenerens utførelse/bruk av:</a:t>
            </a:r>
          </a:p>
          <a:p>
            <a:pPr lvl="2"/>
            <a:r>
              <a:rPr lang="nb-NO" dirty="0"/>
              <a:t>Planlegging av trening</a:t>
            </a:r>
          </a:p>
          <a:p>
            <a:pPr lvl="2"/>
            <a:r>
              <a:rPr lang="nb-NO" dirty="0"/>
              <a:t>Instruksjon </a:t>
            </a:r>
          </a:p>
          <a:p>
            <a:pPr lvl="2"/>
            <a:r>
              <a:rPr lang="nb-NO" dirty="0"/>
              <a:t>Læringsteorier </a:t>
            </a:r>
            <a:endParaRPr lang="nb-NO" dirty="0" smtClean="0"/>
          </a:p>
          <a:p>
            <a:pPr lvl="1"/>
            <a:r>
              <a:rPr lang="nb-NO" dirty="0" smtClean="0"/>
              <a:t>Spør </a:t>
            </a:r>
            <a:r>
              <a:rPr lang="nb-NO" dirty="0"/>
              <a:t>riktig – teknikker i arbeidet med å lytte-spørre</a:t>
            </a:r>
            <a:endParaRPr lang="nb-NO" dirty="0" smtClean="0"/>
          </a:p>
          <a:p>
            <a:pPr lvl="0" fontAlgn="ctr"/>
            <a:endParaRPr lang="nb-NO" dirty="0" smtClean="0"/>
          </a:p>
          <a:p>
            <a:pPr lvl="0" fontAlgn="ctr"/>
            <a:r>
              <a:rPr lang="nb-NO" dirty="0" smtClean="0"/>
              <a:t>4-6 frivillige moduler</a:t>
            </a:r>
          </a:p>
          <a:p>
            <a:pPr lvl="1" fontAlgn="ctr"/>
            <a:r>
              <a:rPr lang="nb-NO" dirty="0" smtClean="0"/>
              <a:t>E-læring  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936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72226" y="1125538"/>
            <a:ext cx="7947924" cy="4175670"/>
          </a:xfrm>
        </p:spPr>
        <p:txBody>
          <a:bodyPr/>
          <a:lstStyle/>
          <a:p>
            <a:r>
              <a:rPr lang="nb-NO" dirty="0" smtClean="0"/>
              <a:t>Modul 2:</a:t>
            </a:r>
          </a:p>
          <a:p>
            <a:pPr lvl="1"/>
            <a:r>
              <a:rPr lang="nb-NO" dirty="0" smtClean="0"/>
              <a:t>Motivasjon </a:t>
            </a:r>
          </a:p>
          <a:p>
            <a:r>
              <a:rPr lang="nb-NO" dirty="0" smtClean="0"/>
              <a:t>Modul </a:t>
            </a:r>
            <a:r>
              <a:rPr lang="nb-NO" dirty="0"/>
              <a:t>3:</a:t>
            </a:r>
          </a:p>
          <a:p>
            <a:pPr lvl="1"/>
            <a:r>
              <a:rPr lang="nb-NO" dirty="0"/>
              <a:t>Coaching </a:t>
            </a:r>
          </a:p>
          <a:p>
            <a:pPr lvl="2"/>
            <a:r>
              <a:rPr lang="nb-NO" dirty="0"/>
              <a:t>Coaching for trenere som har liten </a:t>
            </a:r>
            <a:r>
              <a:rPr lang="nb-NO" dirty="0" smtClean="0"/>
              <a:t>erfaring/utdannelse</a:t>
            </a:r>
            <a:endParaRPr lang="nb-NO" dirty="0"/>
          </a:p>
          <a:p>
            <a:r>
              <a:rPr lang="nb-NO" dirty="0"/>
              <a:t>Modul 4:</a:t>
            </a:r>
          </a:p>
          <a:p>
            <a:pPr lvl="1"/>
            <a:r>
              <a:rPr lang="nb-NO" dirty="0"/>
              <a:t>Coaching for trenere som har erfaring/utdannelse</a:t>
            </a:r>
          </a:p>
          <a:p>
            <a:pPr lvl="2"/>
            <a:r>
              <a:rPr lang="nb-NO" dirty="0"/>
              <a:t>Mere faglig tyngde </a:t>
            </a:r>
          </a:p>
          <a:p>
            <a:pPr lvl="2"/>
            <a:r>
              <a:rPr lang="nb-NO" dirty="0"/>
              <a:t>Refleksjon hos utøvere </a:t>
            </a:r>
          </a:p>
          <a:p>
            <a:r>
              <a:rPr lang="nb-NO" dirty="0"/>
              <a:t>Modul 5: </a:t>
            </a:r>
          </a:p>
          <a:p>
            <a:pPr lvl="1"/>
            <a:r>
              <a:rPr lang="nb-NO" dirty="0"/>
              <a:t>Utøversamtaler </a:t>
            </a:r>
          </a:p>
          <a:p>
            <a:r>
              <a:rPr lang="nb-NO" dirty="0"/>
              <a:t>Modul 6: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9647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Klubbhuset - bakgrunnen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Prosjekt NHF </a:t>
            </a:r>
          </a:p>
          <a:p>
            <a:endParaRPr lang="nb-NO" dirty="0"/>
          </a:p>
          <a:p>
            <a:r>
              <a:rPr lang="nb-NO" dirty="0" smtClean="0"/>
              <a:t>13-19</a:t>
            </a:r>
          </a:p>
          <a:p>
            <a:endParaRPr lang="nb-NO" dirty="0"/>
          </a:p>
          <a:p>
            <a:r>
              <a:rPr lang="nb-NO" dirty="0" smtClean="0"/>
              <a:t>10% </a:t>
            </a:r>
          </a:p>
          <a:p>
            <a:endParaRPr lang="nb-NO" dirty="0"/>
          </a:p>
          <a:p>
            <a:r>
              <a:rPr lang="nb-NO" dirty="0" smtClean="0"/>
              <a:t>Bredt </a:t>
            </a:r>
            <a:r>
              <a:rPr lang="nb-NO" dirty="0"/>
              <a:t>fokus for å øke antallet ungdomsspillere 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b="1" dirty="0"/>
              <a:t>Trener – Klubb – Aktivitetstilbud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Plassholder for innhold 3" descr="Trapp_2.jpg"/>
          <p:cNvPicPr>
            <a:picLocks/>
          </p:cNvPicPr>
          <p:nvPr/>
        </p:nvPicPr>
        <p:blipFill>
          <a:blip r:embed="rId3" cstate="print"/>
          <a:srcRect b="57971"/>
          <a:stretch>
            <a:fillRect/>
          </a:stretch>
        </p:blipFill>
        <p:spPr bwMode="auto">
          <a:xfrm>
            <a:off x="4846188" y="1235902"/>
            <a:ext cx="3740205" cy="105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531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«Hvorfor sluttet du?»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550963"/>
              </p:ext>
            </p:extLst>
          </p:nvPr>
        </p:nvGraphicFramePr>
        <p:xfrm>
          <a:off x="896574" y="1300947"/>
          <a:ext cx="4353614" cy="2934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4512"/>
                <a:gridCol w="1062042"/>
                <a:gridCol w="997060"/>
              </a:tblGrid>
              <a:tr h="267561">
                <a:tc>
                  <a:txBody>
                    <a:bodyPr/>
                    <a:lstStyle/>
                    <a:p>
                      <a:pPr algn="ctr"/>
                      <a:r>
                        <a:rPr lang="nb-NO" sz="1200" b="0" dirty="0" smtClean="0"/>
                        <a:t>Årsak</a:t>
                      </a:r>
                      <a:endParaRPr lang="nb-NO" sz="1200" b="0" dirty="0"/>
                    </a:p>
                  </a:txBody>
                  <a:tcPr marL="70305" marR="70305" marT="35153" marB="351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0" dirty="0" smtClean="0"/>
                        <a:t>13-15 År</a:t>
                      </a:r>
                      <a:endParaRPr lang="nb-NO" sz="1200" b="0" dirty="0"/>
                    </a:p>
                  </a:txBody>
                  <a:tcPr marL="70305" marR="70305" marT="35153" marB="351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0" dirty="0" smtClean="0"/>
                        <a:t>16-20 år</a:t>
                      </a:r>
                      <a:endParaRPr lang="nb-NO" sz="1200" b="0" dirty="0"/>
                    </a:p>
                  </a:txBody>
                  <a:tcPr marL="70305" marR="70305" marT="35153" marB="35153"/>
                </a:tc>
              </a:tr>
              <a:tr h="285127">
                <a:tc>
                  <a:txBody>
                    <a:bodyPr/>
                    <a:lstStyle/>
                    <a:p>
                      <a:r>
                        <a:rPr lang="nb-NO" sz="900" dirty="0" smtClean="0"/>
                        <a:t>Kjedelige treninger </a:t>
                      </a:r>
                      <a:endParaRPr lang="nb-NO" sz="900" dirty="0"/>
                    </a:p>
                  </a:txBody>
                  <a:tcPr marL="70305" marR="70305" marT="35153" marB="351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1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16%</a:t>
                      </a:r>
                      <a:endParaRPr lang="nb-NO" sz="1200" b="1" i="0" dirty="0"/>
                    </a:p>
                  </a:txBody>
                  <a:tcPr marL="70305" marR="70305" marT="35153" marB="3515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1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18%</a:t>
                      </a:r>
                    </a:p>
                  </a:txBody>
                  <a:tcPr marL="70305" marR="70305" marT="35153" marB="35153"/>
                </a:tc>
              </a:tr>
              <a:tr h="445268">
                <a:tc>
                  <a:txBody>
                    <a:bodyPr/>
                    <a:lstStyle/>
                    <a:p>
                      <a:r>
                        <a:rPr lang="nb-NO" sz="900" dirty="0" smtClean="0"/>
                        <a:t>Lite spilletid </a:t>
                      </a:r>
                      <a:endParaRPr lang="nb-NO" sz="900" dirty="0"/>
                    </a:p>
                  </a:txBody>
                  <a:tcPr marL="70305" marR="70305" marT="35153" marB="351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1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16%</a:t>
                      </a:r>
                      <a:endParaRPr lang="nb-NO" sz="1200" b="1" i="0" dirty="0"/>
                    </a:p>
                  </a:txBody>
                  <a:tcPr marL="70305" marR="70305" marT="35153" marB="3515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1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12%</a:t>
                      </a:r>
                    </a:p>
                    <a:p>
                      <a:pPr algn="ctr"/>
                      <a:endParaRPr lang="nb-NO" sz="1200" b="1" i="0" dirty="0"/>
                    </a:p>
                  </a:txBody>
                  <a:tcPr marL="70305" marR="70305" marT="35153" marB="35153"/>
                </a:tc>
              </a:tr>
              <a:tr h="266001">
                <a:tc>
                  <a:txBody>
                    <a:bodyPr/>
                    <a:lstStyle/>
                    <a:p>
                      <a:r>
                        <a:rPr lang="nb-NO" sz="900" dirty="0" smtClean="0"/>
                        <a:t>Vennene min sluttet å spille </a:t>
                      </a:r>
                      <a:endParaRPr lang="nb-NO" sz="900" dirty="0"/>
                    </a:p>
                  </a:txBody>
                  <a:tcPr marL="70305" marR="70305" marT="35153" marB="351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1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21%</a:t>
                      </a:r>
                      <a:endParaRPr lang="nb-NO" sz="1200" b="1" i="0" dirty="0"/>
                    </a:p>
                  </a:txBody>
                  <a:tcPr marL="70305" marR="70305" marT="35153" marB="3515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1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13%</a:t>
                      </a:r>
                    </a:p>
                    <a:p>
                      <a:pPr algn="ctr"/>
                      <a:endParaRPr lang="nb-NO" sz="1200" b="1" i="0" dirty="0"/>
                    </a:p>
                  </a:txBody>
                  <a:tcPr marL="70305" marR="70305" marT="35153" marB="35153"/>
                </a:tc>
              </a:tr>
              <a:tr h="324789">
                <a:tc>
                  <a:txBody>
                    <a:bodyPr/>
                    <a:lstStyle/>
                    <a:p>
                      <a:r>
                        <a:rPr lang="nb-NO" sz="900" dirty="0" smtClean="0"/>
                        <a:t>Dårlig miljø</a:t>
                      </a:r>
                      <a:endParaRPr lang="nb-NO" sz="900" dirty="0"/>
                    </a:p>
                  </a:txBody>
                  <a:tcPr marL="70305" marR="70305" marT="35153" marB="351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1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21%</a:t>
                      </a:r>
                      <a:endParaRPr lang="nb-NO" sz="1200" b="1" i="0" dirty="0"/>
                    </a:p>
                  </a:txBody>
                  <a:tcPr marL="70305" marR="70305" marT="35153" marB="3515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1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19%</a:t>
                      </a:r>
                    </a:p>
                  </a:txBody>
                  <a:tcPr marL="70305" marR="70305" marT="35153" marB="35153"/>
                </a:tc>
              </a:tr>
              <a:tr h="445268">
                <a:tc>
                  <a:txBody>
                    <a:bodyPr/>
                    <a:lstStyle/>
                    <a:p>
                      <a:r>
                        <a:rPr lang="nb-NO" sz="900" dirty="0" smtClean="0"/>
                        <a:t>Tok for mye tid </a:t>
                      </a:r>
                      <a:endParaRPr lang="nb-NO" sz="900" dirty="0"/>
                    </a:p>
                  </a:txBody>
                  <a:tcPr marL="70305" marR="70305" marT="35153" marB="351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1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21%</a:t>
                      </a:r>
                      <a:endParaRPr lang="nb-NO" sz="1200" b="1" i="0" dirty="0"/>
                    </a:p>
                  </a:txBody>
                  <a:tcPr marL="70305" marR="70305" marT="35153" marB="3515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1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37%</a:t>
                      </a:r>
                    </a:p>
                    <a:p>
                      <a:pPr algn="ctr"/>
                      <a:endParaRPr lang="nb-NO" sz="1200" b="1" i="0" dirty="0"/>
                    </a:p>
                  </a:txBody>
                  <a:tcPr marL="70305" marR="70305" marT="35153" marB="35153"/>
                </a:tc>
              </a:tr>
              <a:tr h="445268">
                <a:tc>
                  <a:txBody>
                    <a:bodyPr/>
                    <a:lstStyle/>
                    <a:p>
                      <a:r>
                        <a:rPr lang="nb-NO" sz="900" dirty="0" smtClean="0"/>
                        <a:t>Treneren behandlet spillerne dårlig </a:t>
                      </a:r>
                      <a:endParaRPr lang="nb-NO" sz="900" dirty="0"/>
                    </a:p>
                  </a:txBody>
                  <a:tcPr marL="70305" marR="70305" marT="35153" marB="351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1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16%</a:t>
                      </a:r>
                      <a:endParaRPr lang="nb-NO" sz="1200" b="1" i="0" dirty="0"/>
                    </a:p>
                  </a:txBody>
                  <a:tcPr marL="70305" marR="70305" marT="35153" marB="3515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1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16%</a:t>
                      </a:r>
                    </a:p>
                    <a:p>
                      <a:pPr algn="ctr"/>
                      <a:endParaRPr lang="nb-NO" sz="1200" b="1" i="0" dirty="0"/>
                    </a:p>
                  </a:txBody>
                  <a:tcPr marL="70305" marR="70305" marT="35153" marB="35153"/>
                </a:tc>
              </a:tr>
              <a:tr h="285127">
                <a:tc>
                  <a:txBody>
                    <a:bodyPr/>
                    <a:lstStyle/>
                    <a:p>
                      <a:r>
                        <a:rPr lang="nb-NO" sz="900" dirty="0" smtClean="0"/>
                        <a:t>Flytting/Bytting skole – (fritekst)</a:t>
                      </a:r>
                      <a:endParaRPr lang="nb-NO" sz="900" dirty="0"/>
                    </a:p>
                  </a:txBody>
                  <a:tcPr marL="70305" marR="70305" marT="35153" marB="35153"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 marL="70305" marR="70305" marT="35153" marB="35153"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 marL="70305" marR="70305" marT="35153" marB="35153"/>
                </a:tc>
              </a:tr>
            </a:tbl>
          </a:graphicData>
        </a:graphic>
      </p:graphicFrame>
      <p:sp>
        <p:nvSpPr>
          <p:cNvPr id="5" name="Avrundet rektangel 4"/>
          <p:cNvSpPr/>
          <p:nvPr/>
        </p:nvSpPr>
        <p:spPr bwMode="auto">
          <a:xfrm>
            <a:off x="923488" y="2737672"/>
            <a:ext cx="4265412" cy="276824"/>
          </a:xfrm>
          <a:prstGeom prst="roundRect">
            <a:avLst/>
          </a:prstGeom>
          <a:noFill/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Avrundet rektangel 5"/>
          <p:cNvSpPr/>
          <p:nvPr/>
        </p:nvSpPr>
        <p:spPr bwMode="auto">
          <a:xfrm>
            <a:off x="934560" y="1908578"/>
            <a:ext cx="4265412" cy="276824"/>
          </a:xfrm>
          <a:prstGeom prst="roundRect">
            <a:avLst/>
          </a:prstGeom>
          <a:noFill/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7" name="Avrundet rektangel 6"/>
          <p:cNvSpPr/>
          <p:nvPr/>
        </p:nvSpPr>
        <p:spPr bwMode="auto">
          <a:xfrm>
            <a:off x="934560" y="3552827"/>
            <a:ext cx="4265412" cy="276824"/>
          </a:xfrm>
          <a:prstGeom prst="roundRect">
            <a:avLst/>
          </a:prstGeom>
          <a:noFill/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8" name="Avrundet rektangel 7"/>
          <p:cNvSpPr/>
          <p:nvPr/>
        </p:nvSpPr>
        <p:spPr bwMode="auto">
          <a:xfrm>
            <a:off x="934560" y="1530613"/>
            <a:ext cx="4265412" cy="276824"/>
          </a:xfrm>
          <a:prstGeom prst="roundRect">
            <a:avLst/>
          </a:prstGeom>
          <a:noFill/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pic>
        <p:nvPicPr>
          <p:cNvPr id="9" name="Bilde 8"/>
          <p:cNvPicPr>
            <a:picLocks noChangeAspect="1"/>
          </p:cNvPicPr>
          <p:nvPr/>
        </p:nvPicPr>
        <p:blipFill rotWithShape="1">
          <a:blip r:embed="rId2"/>
          <a:srcRect l="-1" r="46032"/>
          <a:stretch/>
        </p:blipFill>
        <p:spPr>
          <a:xfrm>
            <a:off x="5652119" y="1267003"/>
            <a:ext cx="2975493" cy="1585933"/>
          </a:xfrm>
          <a:prstGeom prst="rect">
            <a:avLst/>
          </a:prstGeom>
        </p:spPr>
      </p:pic>
      <p:pic>
        <p:nvPicPr>
          <p:cNvPr id="10" name="Bilde 9"/>
          <p:cNvPicPr>
            <a:picLocks noChangeAspect="1"/>
          </p:cNvPicPr>
          <p:nvPr/>
        </p:nvPicPr>
        <p:blipFill rotWithShape="1">
          <a:blip r:embed="rId2"/>
          <a:srcRect l="52468"/>
          <a:stretch/>
        </p:blipFill>
        <p:spPr>
          <a:xfrm>
            <a:off x="5604760" y="3014496"/>
            <a:ext cx="3022852" cy="183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602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Hvorfor ønsker vi trenermentorer?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72226" y="1125538"/>
            <a:ext cx="7947924" cy="4607718"/>
          </a:xfrm>
        </p:spPr>
        <p:txBody>
          <a:bodyPr/>
          <a:lstStyle/>
          <a:p>
            <a:r>
              <a:rPr lang="nb-NO" sz="2400" dirty="0" smtClean="0"/>
              <a:t>Heve treningskvalitet</a:t>
            </a:r>
          </a:p>
          <a:p>
            <a:endParaRPr lang="nb-NO" sz="2400" dirty="0" smtClean="0"/>
          </a:p>
          <a:p>
            <a:r>
              <a:rPr lang="nb-NO" sz="2400" dirty="0" smtClean="0"/>
              <a:t>Heve lederkunnskap</a:t>
            </a:r>
          </a:p>
          <a:p>
            <a:endParaRPr lang="nb-NO" sz="2400" dirty="0" smtClean="0"/>
          </a:p>
          <a:p>
            <a:r>
              <a:rPr lang="nb-NO" sz="2400" dirty="0" smtClean="0"/>
              <a:t>Beholde spillere lenger</a:t>
            </a:r>
          </a:p>
          <a:p>
            <a:endParaRPr lang="nb-NO" sz="2400" dirty="0" smtClean="0"/>
          </a:p>
          <a:p>
            <a:r>
              <a:rPr lang="nb-NO" sz="2400" dirty="0" smtClean="0"/>
              <a:t>Bevisstgjøring </a:t>
            </a:r>
          </a:p>
          <a:p>
            <a:endParaRPr lang="nb-NO" sz="2400" dirty="0" smtClean="0"/>
          </a:p>
          <a:p>
            <a:r>
              <a:rPr lang="nb-NO" sz="2400" dirty="0" smtClean="0"/>
              <a:t>Klubbutvikling  </a:t>
            </a:r>
          </a:p>
        </p:txBody>
      </p:sp>
    </p:spTree>
    <p:extLst>
      <p:ext uri="{BB962C8B-B14F-4D97-AF65-F5344CB8AC3E}">
        <p14:creationId xmlns:p14="http://schemas.microsoft.com/office/powerpoint/2010/main" val="879069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Hvem organiserer utdanningen: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72226" y="1125538"/>
            <a:ext cx="7947924" cy="2519486"/>
          </a:xfrm>
        </p:spPr>
        <p:txBody>
          <a:bodyPr/>
          <a:lstStyle/>
          <a:p>
            <a:endParaRPr lang="nb-NO" dirty="0" smtClean="0"/>
          </a:p>
          <a:p>
            <a:r>
              <a:rPr lang="nb-NO" dirty="0" smtClean="0"/>
              <a:t>Kursholder </a:t>
            </a:r>
            <a:r>
              <a:rPr lang="nb-NO" dirty="0" err="1" smtClean="0"/>
              <a:t>trenermentorutdanningen</a:t>
            </a:r>
            <a:r>
              <a:rPr lang="nb-NO" dirty="0" smtClean="0"/>
              <a:t> </a:t>
            </a:r>
            <a:r>
              <a:rPr lang="nb-NO" dirty="0"/>
              <a:t> </a:t>
            </a:r>
            <a:r>
              <a:rPr lang="nb-NO" dirty="0" smtClean="0"/>
              <a:t>       sentralleddet</a:t>
            </a:r>
            <a:endParaRPr lang="nb-NO" dirty="0"/>
          </a:p>
          <a:p>
            <a:endParaRPr lang="nb-NO" dirty="0" smtClean="0"/>
          </a:p>
          <a:p>
            <a:r>
              <a:rPr lang="nb-NO" dirty="0" smtClean="0"/>
              <a:t>Trenermentorutdanningen         regionen</a:t>
            </a:r>
            <a:endParaRPr lang="nb-NO" dirty="0"/>
          </a:p>
          <a:p>
            <a:endParaRPr lang="nb-NO" dirty="0"/>
          </a:p>
        </p:txBody>
      </p:sp>
      <p:cxnSp>
        <p:nvCxnSpPr>
          <p:cNvPr id="6" name="Rett pil 5"/>
          <p:cNvCxnSpPr/>
          <p:nvPr/>
        </p:nvCxnSpPr>
        <p:spPr bwMode="auto">
          <a:xfrm>
            <a:off x="6228184" y="1700808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Rett pil 9"/>
          <p:cNvCxnSpPr/>
          <p:nvPr/>
        </p:nvCxnSpPr>
        <p:spPr bwMode="auto">
          <a:xfrm>
            <a:off x="4860032" y="2420888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8087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Kursholder Trenermentorutdanning 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Autoriserte NHF instruktører eller andre med </a:t>
            </a:r>
            <a:r>
              <a:rPr lang="nb-NO" dirty="0"/>
              <a:t>sivil utdannelse som innebærer pedagogikk, </a:t>
            </a:r>
            <a:r>
              <a:rPr lang="nb-NO" dirty="0" err="1"/>
              <a:t>coaching</a:t>
            </a:r>
            <a:r>
              <a:rPr lang="nb-NO" dirty="0"/>
              <a:t> og ledelse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Innføringskurs </a:t>
            </a:r>
          </a:p>
          <a:p>
            <a:endParaRPr lang="nb-NO" dirty="0" smtClean="0"/>
          </a:p>
          <a:p>
            <a:r>
              <a:rPr lang="nb-NO" dirty="0" smtClean="0"/>
              <a:t>Lønn </a:t>
            </a:r>
          </a:p>
          <a:p>
            <a:pPr lvl="1"/>
            <a:r>
              <a:rPr lang="nb-NO" dirty="0" smtClean="0"/>
              <a:t>Instruktørlønnsatser </a:t>
            </a:r>
          </a:p>
          <a:p>
            <a:pPr lvl="1"/>
            <a:r>
              <a:rPr lang="nb-NO" dirty="0" smtClean="0"/>
              <a:t>Kjøregodtgjørelse </a:t>
            </a:r>
          </a:p>
          <a:p>
            <a:pPr lvl="1"/>
            <a:r>
              <a:rPr lang="nb-NO" dirty="0" smtClean="0"/>
              <a:t>Utbetales fra din region </a:t>
            </a:r>
          </a:p>
          <a:p>
            <a:endParaRPr lang="nb-NO" dirty="0"/>
          </a:p>
          <a:p>
            <a:r>
              <a:rPr lang="nb-NO" dirty="0" smtClean="0"/>
              <a:t>Kursholder er administrativt underlagt regionene</a:t>
            </a:r>
          </a:p>
          <a:p>
            <a:endParaRPr lang="nb-NO" dirty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3939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Kriterier for å få ta trenermentorutdanning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Trenermentor	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 smtClean="0"/>
              <a:t>Være autorisert T1 eller ha kunnskap tilsvarende T1 nivå</a:t>
            </a:r>
          </a:p>
          <a:p>
            <a:r>
              <a:rPr lang="nb-NO" dirty="0" smtClean="0"/>
              <a:t>Ha erfaring som spiller og/eller trener</a:t>
            </a:r>
          </a:p>
          <a:p>
            <a:r>
              <a:rPr lang="nb-NO" dirty="0" smtClean="0"/>
              <a:t>Fordel med pedagogisk bakgrunn/utdannelse</a:t>
            </a:r>
            <a:endParaRPr lang="nb-NO" dirty="0"/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b-NO" dirty="0" smtClean="0"/>
              <a:t>Klubb </a:t>
            </a:r>
            <a:endParaRPr lang="nb-NO" dirty="0"/>
          </a:p>
        </p:txBody>
      </p:sp>
      <p:sp>
        <p:nvSpPr>
          <p:cNvPr id="7" name="Plassholder for innhold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b-NO" dirty="0" smtClean="0"/>
              <a:t>Være med i Klubbhuset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7323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 forkant av trenermentorutdanningen: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>
          <a:xfrm>
            <a:off x="611560" y="1700808"/>
            <a:ext cx="7947924" cy="3167558"/>
          </a:xfrm>
        </p:spPr>
        <p:txBody>
          <a:bodyPr/>
          <a:lstStyle/>
          <a:p>
            <a:r>
              <a:rPr lang="nb-NO" sz="2400" dirty="0" smtClean="0"/>
              <a:t>Fylle ut informasjons skjema som går til kursholder</a:t>
            </a:r>
          </a:p>
          <a:p>
            <a:pPr lvl="1"/>
            <a:r>
              <a:rPr lang="nb-NO" sz="2400" dirty="0" smtClean="0"/>
              <a:t>Trenererfaring</a:t>
            </a:r>
          </a:p>
          <a:p>
            <a:pPr lvl="1"/>
            <a:r>
              <a:rPr lang="nb-NO" sz="2400" dirty="0" smtClean="0"/>
              <a:t>Trenerutdanning</a:t>
            </a:r>
          </a:p>
          <a:p>
            <a:pPr lvl="1"/>
            <a:r>
              <a:rPr lang="nb-NO" sz="2400" dirty="0" smtClean="0"/>
              <a:t>Relevant sivilutdanning/erfaring</a:t>
            </a:r>
          </a:p>
          <a:p>
            <a:pPr lvl="1"/>
            <a:r>
              <a:rPr lang="nb-NO" sz="2400" dirty="0" smtClean="0"/>
              <a:t>Spillererfaring 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760770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Trenermentorens arbeidsfelt: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72226" y="1125538"/>
            <a:ext cx="7947924" cy="2087438"/>
          </a:xfrm>
        </p:spPr>
        <p:txBody>
          <a:bodyPr/>
          <a:lstStyle/>
          <a:p>
            <a:r>
              <a:rPr lang="nb-NO" sz="2800" dirty="0" smtClean="0"/>
              <a:t>Prioritert målgruppe:</a:t>
            </a:r>
          </a:p>
          <a:p>
            <a:pPr lvl="1"/>
            <a:r>
              <a:rPr lang="nb-NO" sz="2800" dirty="0" smtClean="0"/>
              <a:t>Aldersgruppen 12-16 år 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4001030705"/>
      </p:ext>
    </p:extLst>
  </p:cSld>
  <p:clrMapOvr>
    <a:masterClrMapping/>
  </p:clrMapOvr>
</p:sld>
</file>

<file path=ppt/theme/theme1.xml><?xml version="1.0" encoding="utf-8"?>
<a:theme xmlns:a="http://schemas.openxmlformats.org/drawingml/2006/main" name="NHF 2012 presentasjon_des 2012">
  <a:themeElements>
    <a:clrScheme name="NHF">
      <a:dk1>
        <a:srgbClr val="000000"/>
      </a:dk1>
      <a:lt1>
        <a:srgbClr val="FFFFFF"/>
      </a:lt1>
      <a:dk2>
        <a:srgbClr val="595959"/>
      </a:dk2>
      <a:lt2>
        <a:srgbClr val="D8D8D8"/>
      </a:lt2>
      <a:accent1>
        <a:srgbClr val="0098DB"/>
      </a:accent1>
      <a:accent2>
        <a:srgbClr val="3333CC"/>
      </a:accent2>
      <a:accent3>
        <a:srgbClr val="CB0044"/>
      </a:accent3>
      <a:accent4>
        <a:srgbClr val="FDC82F"/>
      </a:accent4>
      <a:accent5>
        <a:srgbClr val="652D87"/>
      </a:accent5>
      <a:accent6>
        <a:srgbClr val="003478"/>
      </a:accent6>
      <a:hlink>
        <a:srgbClr val="A79E70"/>
      </a:hlink>
      <a:folHlink>
        <a:srgbClr val="A7A9AC"/>
      </a:folHlink>
    </a:clrScheme>
    <a:fontScheme name="NHF vanlig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NHF vanlig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F vanli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HF vanlig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F vanlig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F vanlig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F vanlig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F vanlig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entor" id="{BD1D04D8-F0E3-4C90-82FB-ABFFE9FA224D}" vid="{9DEC9B2D-8658-4FF6-9520-FAF8C67E6D66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Word" ma:contentTypeID="0x01010089F515CEF38C6043B09A4EB0A2E09D6302002A12874B22C75845B3A17601D4BEA5E900071F4EB9C36C0444AB547C4ABAC4FDF1" ma:contentTypeVersion="55" ma:contentTypeDescription="Opprett et nytt dokument." ma:contentTypeScope="" ma:versionID="c964edc9b16b4f3c3477fe4e491ccea1">
  <xsd:schema xmlns:xsd="http://www.w3.org/2001/XMLSchema" xmlns:xs="http://www.w3.org/2001/XMLSchema" xmlns:p="http://schemas.microsoft.com/office/2006/metadata/properties" xmlns:ns2="aec5f570-5954-42b2-93f8-bbdf6252596e" xmlns:ns3="10c2ccee-19a7-4189-919c-411eeb51e35e" targetNamespace="http://schemas.microsoft.com/office/2006/metadata/properties" ma:root="true" ma:fieldsID="c276e2d2533c73205158bedda52bf93e" ns2:_="" ns3:_="">
    <xsd:import namespace="aec5f570-5954-42b2-93f8-bbdf6252596e"/>
    <xsd:import namespace="10c2ccee-19a7-4189-919c-411eeb51e35e"/>
    <xsd:element name="properties">
      <xsd:complexType>
        <xsd:sequence>
          <xsd:element name="documentManagement">
            <xsd:complexType>
              <xsd:all>
                <xsd:element ref="ns2:_nifDokumenteier" minOccurs="0"/>
                <xsd:element ref="ns2:_nifSaksbehandler" minOccurs="0"/>
                <xsd:element ref="ns2:_nifDokumentbeskrivelse" minOccurs="0"/>
                <xsd:element ref="ns2:_nifDokumentstatus" minOccurs="0"/>
                <xsd:element ref="ns2:InnUtIntern"/>
                <xsd:element ref="ns2:_arFrist" minOccurs="0"/>
                <xsd:element ref="ns2:_nifTil" minOccurs="0"/>
                <xsd:element ref="ns2:_nifFra" minOccurs="0"/>
                <xsd:element ref="ns2:m007437e3ff24ee3b6b1beda051d5beb" minOccurs="0"/>
                <xsd:element ref="ns2:TaxCatchAll" minOccurs="0"/>
                <xsd:element ref="ns2:TaxCatchAllLabel" minOccurs="0"/>
                <xsd:element ref="ns2:e390b8d06ece46449586677b864a8181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c5f570-5954-42b2-93f8-bbdf6252596e" elementFormDefault="qualified">
    <xsd:import namespace="http://schemas.microsoft.com/office/2006/documentManagement/types"/>
    <xsd:import namespace="http://schemas.microsoft.com/office/infopath/2007/PartnerControls"/>
    <xsd:element name="_nifDokumenteier" ma:index="2" nillable="true" ma:displayName="Dokumenteier" ma:SearchPeopleOnly="false" ma:SharePointGroup="0" ma:internalName="_nifDokumentei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nifSaksbehandler" ma:index="3" nillable="true" ma:displayName="Saksbehandler" ma:SearchPeopleOnly="false" ma:SharePointGroup="0" ma:internalName="_nifSaksbehandl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nifDokumentbeskrivelse" ma:index="5" nillable="true" ma:displayName="Dokumentbeskrivelse" ma:internalName="_nifDokumentbeskrivelse">
      <xsd:simpleType>
        <xsd:restriction base="dms:Note">
          <xsd:maxLength value="255"/>
        </xsd:restriction>
      </xsd:simpleType>
    </xsd:element>
    <xsd:element name="_nifDokumentstatus" ma:index="6" nillable="true" ma:displayName="Dokumentstatus" ma:default="Ubehandlet" ma:internalName="_nifDokumentstatus" ma:readOnly="false">
      <xsd:simpleType>
        <xsd:restriction base="dms:Choice">
          <xsd:enumeration value="Ubehandlet"/>
          <xsd:enumeration value="Under arbeid"/>
          <xsd:enumeration value="Ferdig"/>
        </xsd:restriction>
      </xsd:simpleType>
    </xsd:element>
    <xsd:element name="InnUtIntern" ma:index="7" ma:displayName="Inn/Ut/Intern" ma:default="Intern" ma:format="Dropdown" ma:internalName="InnUtIntern">
      <xsd:simpleType>
        <xsd:restriction base="dms:Choice">
          <xsd:enumeration value="Innkommende"/>
          <xsd:enumeration value="Utgående"/>
          <xsd:enumeration value="Intern"/>
        </xsd:restriction>
      </xsd:simpleType>
    </xsd:element>
    <xsd:element name="_arFrist" ma:index="9" nillable="true" ma:displayName="Frist" ma:format="DateOnly" ma:internalName="_arFrist">
      <xsd:simpleType>
        <xsd:restriction base="dms:DateTime"/>
      </xsd:simpleType>
    </xsd:element>
    <xsd:element name="_nifTil" ma:index="10" nillable="true" ma:displayName="Til" ma:internalName="_nifTil">
      <xsd:simpleType>
        <xsd:restriction base="dms:Text"/>
      </xsd:simpleType>
    </xsd:element>
    <xsd:element name="_nifFra" ma:index="11" nillable="true" ma:displayName="Fra" ma:internalName="_nifFra">
      <xsd:simpleType>
        <xsd:restriction base="dms:Text"/>
      </xsd:simpleType>
    </xsd:element>
    <xsd:element name="m007437e3ff24ee3b6b1beda051d5beb" ma:index="16" nillable="true" ma:taxonomy="true" ma:internalName="m007437e3ff24ee3b6b1beda051d5beb" ma:taxonomyFieldName="Dokumentkategori" ma:displayName="Dokumentkategori" ma:default="" ma:fieldId="{6007437e-3ff2-4ee3-b6b1-beda051d5beb}" ma:sspId="f0e9ee77-ca26-4a69-aa98-c9b10d3d2018" ma:termSetId="67b1013f-a871-4d25-94e6-2d190b3db54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7" nillable="true" ma:displayName="Taxonomy Catch All Column" ma:hidden="true" ma:list="{e342a296-b86c-49af-be52-5faa9893c472}" ma:internalName="TaxCatchAll" ma:showField="CatchAllData" ma:web="10c2ccee-19a7-4189-919c-411eeb51e35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8" nillable="true" ma:displayName="Taxonomy Catch All Column1" ma:hidden="true" ma:list="{e342a296-b86c-49af-be52-5faa9893c472}" ma:internalName="TaxCatchAllLabel" ma:readOnly="true" ma:showField="CatchAllDataLabel" ma:web="10c2ccee-19a7-4189-919c-411eeb51e35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90b8d06ece46449586677b864a8181" ma:index="20" ma:taxonomy="true" ma:internalName="e390b8d06ece46449586677b864a8181" ma:taxonomyFieldName="OrgTilhorighet" ma:displayName="OrgTilhørighet" ma:default="" ma:fieldId="{e390b8d0-6ece-4644-9586-677b864a8181}" ma:sspId="f0e9ee77-ca26-4a69-aa98-c9b10d3d2018" ma:termSetId="12ccf01c-bc00-485e-8479-20ef31869011" ma:anchorId="b89e662b-c5a0-4f18-8bb7-b431aa465976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2ccee-19a7-4189-919c-411eeb51e35e" elementFormDefault="qualified">
    <xsd:import namespace="http://schemas.microsoft.com/office/2006/documentManagement/types"/>
    <xsd:import namespace="http://schemas.microsoft.com/office/infopath/2007/PartnerControls"/>
    <xsd:element name="_dlc_DocId" ma:index="22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23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4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Innholdstype"/>
        <xsd:element ref="dc:title" minOccurs="0" maxOccurs="1" ma:index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?mso-contentType ?>
<SharedContentType xmlns="Microsoft.SharePoint.Taxonomy.ContentTypeSync" SourceId="f0e9ee77-ca26-4a69-aa98-c9b10d3d2018" ContentTypeId="0x01010089F515CEF38C6043B09A4EB0A2E09D6302" PreviousValue="false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nUtIntern xmlns="aec5f570-5954-42b2-93f8-bbdf6252596e">Intern</InnUtIntern>
    <e390b8d06ece46449586677b864a8181 xmlns="aec5f570-5954-42b2-93f8-bbdf6252596e">
      <Terms xmlns="http://schemas.microsoft.com/office/infopath/2007/PartnerControls">
        <TermInfo xmlns="http://schemas.microsoft.com/office/infopath/2007/PartnerControls">
          <TermName xmlns="http://schemas.microsoft.com/office/infopath/2007/PartnerControls">SF33 Norges Håndballforbund</TermName>
          <TermId xmlns="http://schemas.microsoft.com/office/infopath/2007/PartnerControls">70bd309d-c2bd-455c-821b-061dc9e0e280</TermId>
        </TermInfo>
      </Terms>
    </e390b8d06ece46449586677b864a8181>
    <TaxCatchAll xmlns="aec5f570-5954-42b2-93f8-bbdf6252596e">
      <Value>1</Value>
    </TaxCatchAll>
    <_arFrist xmlns="aec5f570-5954-42b2-93f8-bbdf6252596e" xsi:nil="true"/>
    <m007437e3ff24ee3b6b1beda051d5beb xmlns="aec5f570-5954-42b2-93f8-bbdf6252596e">
      <Terms xmlns="http://schemas.microsoft.com/office/infopath/2007/PartnerControls"/>
    </m007437e3ff24ee3b6b1beda051d5beb>
    <_nifSaksbehandler xmlns="aec5f570-5954-42b2-93f8-bbdf6252596e">
      <UserInfo>
        <DisplayName>Wernersen, Helen</DisplayName>
        <AccountId>75</AccountId>
        <AccountType/>
      </UserInfo>
    </_nifSaksbehandler>
    <_nifDokumentstatus xmlns="aec5f570-5954-42b2-93f8-bbdf6252596e">Ubehandlet</_nifDokumentstatus>
    <_nifFra xmlns="aec5f570-5954-42b2-93f8-bbdf6252596e" xsi:nil="true"/>
    <_nifDokumenteier xmlns="aec5f570-5954-42b2-93f8-bbdf6252596e">
      <UserInfo>
        <DisplayName>Wernersen, Helen</DisplayName>
        <AccountId>75</AccountId>
        <AccountType/>
      </UserInfo>
    </_nifDokumenteier>
    <_nifDokumentbeskrivelse xmlns="aec5f570-5954-42b2-93f8-bbdf6252596e" xsi:nil="true"/>
    <_nifTil xmlns="aec5f570-5954-42b2-93f8-bbdf6252596e" xsi:nil="true"/>
    <_dlc_DocId xmlns="10c2ccee-19a7-4189-919c-411eeb51e35e">SF33-30-2083</_dlc_DocId>
    <_dlc_DocIdUrl xmlns="10c2ccee-19a7-4189-919c-411eeb51e35e">
      <Url>https://idrettskontor.nif.no/sites/handballforbundet/documentcontent/_layouts/15/DocIdRedir.aspx?ID=SF33-30-2083</Url>
      <Description>SF33-30-2083</Description>
    </_dlc_DocIdUrl>
  </documentManagement>
</p:properti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6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4366BD-E239-41D8-BF05-705BF532E3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c5f570-5954-42b2-93f8-bbdf6252596e"/>
    <ds:schemaRef ds:uri="10c2ccee-19a7-4189-919c-411eeb51e3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25AA884-BED8-429F-9C21-B12D964B0D60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C3D27A7F-50D6-4A7D-A4CD-ED7AA4634295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9A1CF285-E98B-43F2-B727-036A6144C342}">
  <ds:schemaRefs>
    <ds:schemaRef ds:uri="http://purl.org/dc/elements/1.1/"/>
    <ds:schemaRef ds:uri="http://schemas.microsoft.com/office/2006/metadata/properties"/>
    <ds:schemaRef ds:uri="10c2ccee-19a7-4189-919c-411eeb51e35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aec5f570-5954-42b2-93f8-bbdf6252596e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CFC3BF80-5AB4-4388-A32A-1C1A040030D3}">
  <ds:schemaRefs>
    <ds:schemaRef ds:uri="http://schemas.microsoft.com/sharepoint/events"/>
  </ds:schemaRefs>
</ds:datastoreItem>
</file>

<file path=customXml/itemProps6.xml><?xml version="1.0" encoding="utf-8"?>
<ds:datastoreItem xmlns:ds="http://schemas.openxmlformats.org/officeDocument/2006/customXml" ds:itemID="{DB4E51DA-287B-41FA-B81B-F9C0E69C72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20160525hwe%20Informasjon%20Mentorutdanning</Template>
  <TotalTime>432</TotalTime>
  <Words>368</Words>
  <Application>Microsoft Office PowerPoint</Application>
  <PresentationFormat>Skjermfremvisning (4:3)</PresentationFormat>
  <Paragraphs>138</Paragraphs>
  <Slides>14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5" baseType="lpstr">
      <vt:lpstr>NHF 2012 presentasjon_des 2012</vt:lpstr>
      <vt:lpstr>Trenermentorutdanning</vt:lpstr>
      <vt:lpstr>Klubbhuset - bakgrunnen</vt:lpstr>
      <vt:lpstr>«Hvorfor sluttet du?» </vt:lpstr>
      <vt:lpstr>Hvorfor ønsker vi trenermentorer?</vt:lpstr>
      <vt:lpstr>Hvem organiserer utdanningen: </vt:lpstr>
      <vt:lpstr>Kursholder Trenermentorutdanning </vt:lpstr>
      <vt:lpstr>Kriterier for å få ta trenermentorutdanning</vt:lpstr>
      <vt:lpstr>I forkant av trenermentorutdanningen:</vt:lpstr>
      <vt:lpstr>Trenermentorens arbeidsfelt:</vt:lpstr>
      <vt:lpstr>Trenermentorens hovedoppgaver: </vt:lpstr>
      <vt:lpstr>Hvordan arbeider trenermentoren:</vt:lpstr>
      <vt:lpstr>Hvilke typer egner seg til å ta trenermentorutdanningen: </vt:lpstr>
      <vt:lpstr>Oppbygging av utdanningen: </vt:lpstr>
      <vt:lpstr>PowerPoint-presentasjon</vt:lpstr>
    </vt:vector>
  </TitlesOfParts>
  <Company>Norges idrettsforbund og olympiske og paralympiske k</Company>
  <LinksUpToDate>false</LinksUpToDate>
  <SharedDoc>false</SharedDoc>
  <HLinks>
    <vt:vector size="6" baseType="variant">
      <vt:variant>
        <vt:i4>7</vt:i4>
      </vt:variant>
      <vt:variant>
        <vt:i4>6</vt:i4>
      </vt:variant>
      <vt:variant>
        <vt:i4>0</vt:i4>
      </vt:variant>
      <vt:variant>
        <vt:i4>7</vt:i4>
      </vt:variant>
      <vt:variant>
        <vt:lpwstr>http://www.bing.com/images/search?q=mentor&amp;view=detailv2&amp;&amp;id=6F5415E72BEAD870104A619DAA8060CC1F1E1076&amp;selectedIndex=2&amp;ccid=MKtcN/rU&amp;simid=608052763143964358&amp;thid=OIP.M30ab5c37fad486e7a7c161f97b5af9c1H0</vt:lpwstr>
      </vt:variant>
      <vt:variant>
        <vt:lpwstr/>
      </vt:variant>
    </vt:vector>
  </HLinks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Mentorutdanning</dc:title>
  <dc:subject>Medietrening for spillere</dc:subject>
  <dc:creator>Wernersen, Helen</dc:creator>
  <cp:lastModifiedBy>Wernersen, Helen</cp:lastModifiedBy>
  <cp:revision>43</cp:revision>
  <cp:lastPrinted>2016-08-29T06:32:45Z</cp:lastPrinted>
  <dcterms:created xsi:type="dcterms:W3CDTF">2016-08-28T19:04:46Z</dcterms:created>
  <dcterms:modified xsi:type="dcterms:W3CDTF">2016-10-07T12:08:44Z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0x01010089F515CEF38C6043B09A4EB0A2E09D6302002A12874B22C75845B3A17601D4BEA5E900071F4EB9C36C0444AB547C4ABAC4FDF1</vt:lpwstr>
  </property>
  <property fmtid="{D5CDD505-2E9C-101B-9397-08002B2CF9AE}" pid="3" name="_dlc_DocIdItemGuid">
    <vt:lpwstr>bbf015a8-6038-487a-b505-40875f519441</vt:lpwstr>
  </property>
  <property fmtid="{D5CDD505-2E9C-101B-9397-08002B2CF9AE}" pid="4" name="OrgTilhorighet">
    <vt:lpwstr>1;#SF33 Norges Håndballforbund|70bd309d-c2bd-455c-821b-061dc9e0e280</vt:lpwstr>
  </property>
  <property fmtid="{D5CDD505-2E9C-101B-9397-08002B2CF9AE}" pid="5" name="Dokumentkategori">
    <vt:lpwstr/>
  </property>
</Properties>
</file>