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0"/>
  </p:notesMasterIdLst>
  <p:handoutMasterIdLst>
    <p:handoutMasterId r:id="rId21"/>
  </p:handoutMasterIdLst>
  <p:sldIdLst>
    <p:sldId id="349" r:id="rId6"/>
    <p:sldId id="350" r:id="rId7"/>
    <p:sldId id="351" r:id="rId8"/>
    <p:sldId id="357" r:id="rId9"/>
    <p:sldId id="355" r:id="rId10"/>
    <p:sldId id="356" r:id="rId11"/>
    <p:sldId id="354" r:id="rId12"/>
    <p:sldId id="352" r:id="rId13"/>
    <p:sldId id="359" r:id="rId14"/>
    <p:sldId id="347" r:id="rId15"/>
    <p:sldId id="344" r:id="rId16"/>
    <p:sldId id="360" r:id="rId17"/>
    <p:sldId id="361" r:id="rId18"/>
    <p:sldId id="269" r:id="rId19"/>
  </p:sldIdLst>
  <p:sldSz cx="17351375" cy="9756775"/>
  <p:notesSz cx="6858000" cy="9144000"/>
  <p:defaultTextStyle>
    <a:defPPr>
      <a:defRPr lang="nb-NO"/>
    </a:defPPr>
    <a:lvl1pPr marL="0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1pPr>
    <a:lvl2pPr marL="650596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2pPr>
    <a:lvl3pPr marL="1301191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3pPr>
    <a:lvl4pPr marL="1951787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4pPr>
    <a:lvl5pPr marL="2602382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5pPr>
    <a:lvl6pPr marL="3252978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6pPr>
    <a:lvl7pPr marL="3903574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7pPr>
    <a:lvl8pPr marL="4554169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8pPr>
    <a:lvl9pPr marL="5204765" algn="l" defTabSz="1301191" rtl="0" eaLnBrk="1" latinLnBrk="0" hangingPunct="1">
      <a:defRPr sz="25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31D9DF71-70F8-4C4A-A708-13A49D211B3E}">
          <p14:sldIdLst>
            <p14:sldId id="349"/>
            <p14:sldId id="350"/>
            <p14:sldId id="351"/>
            <p14:sldId id="357"/>
            <p14:sldId id="355"/>
            <p14:sldId id="356"/>
            <p14:sldId id="354"/>
            <p14:sldId id="352"/>
            <p14:sldId id="359"/>
            <p14:sldId id="347"/>
            <p14:sldId id="344"/>
            <p14:sldId id="360"/>
            <p14:sldId id="361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1A3845D7-0D90-4683-B8B3-B8034284BE72}" styleName="NHF">
    <a:wholeTbl>
      <a:tcTxStyle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4445" cmpd="sng">
              <a:solidFill>
                <a:schemeClr val="dk2"/>
              </a:solidFill>
            </a:ln>
          </a:bottom>
          <a:insideH>
            <a:ln w="4445" cmpd="sng">
              <a:solidFill>
                <a:schemeClr val="dk2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Row>
      <a:tcTxStyle b="on"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8890" cmpd="sng">
              <a:solidFill>
                <a:schemeClr val="dk2"/>
              </a:solidFill>
            </a:ln>
          </a:top>
          <a:bottom>
            <a:ln w="8890" cmpd="sng">
              <a:solidFill>
                <a:schemeClr val="dk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890" cmpd="sng">
              <a:solidFill>
                <a:schemeClr val="dk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0" autoAdjust="0"/>
    <p:restoredTop sz="96190" autoAdjust="0"/>
  </p:normalViewPr>
  <p:slideViewPr>
    <p:cSldViewPr snapToGrid="0">
      <p:cViewPr varScale="1">
        <p:scale>
          <a:sx n="86" d="100"/>
          <a:sy n="86" d="100"/>
        </p:scale>
        <p:origin x="72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3" d="100"/>
          <a:sy n="103" d="100"/>
        </p:scale>
        <p:origin x="51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5F02AF-8590-47CC-B93B-4A764442E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67092-5AF3-47E9-9986-8C3DBFF00A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1A8EF-6C48-4ADD-A79A-D3D8AEF07D3E}" type="datetimeFigureOut">
              <a:rPr lang="en-US" smtClean="0"/>
              <a:t>10/26/21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0DAEBE-FC8F-4A9F-AB9F-50CCC6D2CD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33940-2233-46FB-BB31-0170BC5FD0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7472A-3503-44B3-BECC-7BCD1AFD0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01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CA9CE-1D51-4F75-8161-C68EF19BE8B3}" type="datetimeFigureOut">
              <a:rPr lang="nb-NO" smtClean="0"/>
              <a:t>26.10.2021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72A3C-F771-403C-9C4A-91F8127E7F4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14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endefinert oppset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E2B0DA4D-3B6E-421B-AE97-94A353079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3088" y="3112308"/>
            <a:ext cx="9745200" cy="353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k 21">
            <a:extLst>
              <a:ext uri="{FF2B5EF4-FFF2-40B4-BE49-F238E27FC236}">
                <a16:creationId xmlns:a16="http://schemas.microsoft.com/office/drawing/2014/main" id="{508B91BB-F46B-432F-897B-719891684A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A97442AB-7B43-434C-88E4-01F124BFAD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17840" y="1290452"/>
            <a:ext cx="7200000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0C5CBEA8-3C2C-4A5B-AC71-DDEEFE583D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33535" y="1290451"/>
            <a:ext cx="7200001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744958B2-844F-4D68-96C9-C5BDE1FC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27EED621-8B3E-41B6-B796-44CE49DC14E1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C369BF29-EF60-4C75-9A8D-1B5AD30BF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809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k 20">
            <a:extLst>
              <a:ext uri="{FF2B5EF4-FFF2-40B4-BE49-F238E27FC236}">
                <a16:creationId xmlns:a16="http://schemas.microsoft.com/office/drawing/2014/main" id="{B4CDC54A-3ADC-48F7-A220-1C2DE8B05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0CE1F380-2C3D-43D2-B1A8-4DCDCD58C9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353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82822CD3-9173-48D0-B87B-9567FD4DE0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353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85DBEF33-45FE-4568-9540-A32058841A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17840" y="1290452"/>
            <a:ext cx="7200000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67522A3C-0C88-415C-A93B-F3E5AC38B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86917851-50B9-4052-8C6F-7780D74B3AB5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16" name="Plassholder for bunntekst 4">
            <a:extLst>
              <a:ext uri="{FF2B5EF4-FFF2-40B4-BE49-F238E27FC236}">
                <a16:creationId xmlns:a16="http://schemas.microsoft.com/office/drawing/2014/main" id="{C0AD8522-02AF-40FF-BE59-667CF944F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532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inn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FBD9C4F0-DCDF-44DD-8BB5-0F9227358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691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6" name="Plassholder for bilde 3">
            <a:extLst>
              <a:ext uri="{FF2B5EF4-FFF2-40B4-BE49-F238E27FC236}">
                <a16:creationId xmlns:a16="http://schemas.microsoft.com/office/drawing/2014/main" id="{CA0E0427-B607-4404-B05B-088AAC6172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2691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6A7F6EAE-B4E1-4DE5-9CC4-BBC49290A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C1A44EDA-CD72-45C6-9430-CCEA9EEC44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3535" y="1290453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1343FCA3-D585-4260-A1F6-E2FD39CCE0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3535" y="5046322"/>
            <a:ext cx="7200000" cy="3420000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DD12787B-FF52-4FCE-A1BF-DECFE62A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0570E815-ED49-4A47-BD96-36B31C09D555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25" name="Plassholder for bunntekst 4">
            <a:extLst>
              <a:ext uri="{FF2B5EF4-FFF2-40B4-BE49-F238E27FC236}">
                <a16:creationId xmlns:a16="http://schemas.microsoft.com/office/drawing/2014/main" id="{52EE51B7-BD84-4D7F-AA64-A03A3D93E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42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B8118E94-1ACD-409C-B7AB-9B93E7BD75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-1"/>
            <a:ext cx="17351374" cy="9756775"/>
          </a:xfrm>
          <a:prstGeom prst="rect">
            <a:avLst/>
          </a:prstGeom>
          <a:noFill/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6" name="Plassholder for tekst 25">
            <a:extLst>
              <a:ext uri="{FF2B5EF4-FFF2-40B4-BE49-F238E27FC236}">
                <a16:creationId xmlns:a16="http://schemas.microsoft.com/office/drawing/2014/main" id="{A931EBBF-55FE-4C18-A3F6-8EA1B0E35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33535" y="8898729"/>
            <a:ext cx="3598045" cy="2874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25">
            <a:extLst>
              <a:ext uri="{FF2B5EF4-FFF2-40B4-BE49-F238E27FC236}">
                <a16:creationId xmlns:a16="http://schemas.microsoft.com/office/drawing/2014/main" id="{3B2B06EE-1CB3-4584-8B3F-4D63A20F71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5146" y="9049518"/>
            <a:ext cx="1280160" cy="11887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lt1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20B6A191-370C-4CAE-91CD-FD85FB798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lt1"/>
                </a:solidFill>
                <a:latin typeface="+mj-lt"/>
              </a:defRPr>
            </a:lvl1pPr>
          </a:lstStyle>
          <a:p>
            <a:fld id="{F1A85AFA-B181-42A4-B0D9-8B033A9D6BF0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C0D51B3F-C848-44D1-A62F-28EDBCAE4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77D6063-4DFC-489C-BEED-2F0F560AF1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4632" y="8817668"/>
            <a:ext cx="1138286" cy="5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57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Egendefinert oppset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DC47D8A0-4F30-4725-80AE-3D21A6132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40" y="9037"/>
            <a:ext cx="17321693" cy="973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2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97F15B77-56F8-4D31-A107-465627900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417" y="-195943"/>
            <a:ext cx="17390792" cy="8800261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8C9426C-9756-4752-8A50-6BE89263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2324" y="6930534"/>
            <a:ext cx="3904059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400">
                <a:solidFill>
                  <a:schemeClr val="dk2"/>
                </a:solidFill>
              </a:defRPr>
            </a:lvl1pPr>
          </a:lstStyle>
          <a:p>
            <a:fld id="{011A35AD-D7A1-4E47-93BD-3B418CBAB730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7B928DB-58EC-4257-9BC3-AC48B3812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2325" y="3342125"/>
            <a:ext cx="11110612" cy="2991588"/>
          </a:xfrm>
        </p:spPr>
        <p:txBody>
          <a:bodyPr wrap="square" anchor="b">
            <a:noAutofit/>
          </a:bodyPr>
          <a:lstStyle>
            <a:lvl1pPr algn="l">
              <a:lnSpc>
                <a:spcPct val="90000"/>
              </a:lnSpc>
              <a:defRPr sz="10800" b="1">
                <a:solidFill>
                  <a:schemeClr val="dk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BD44625A-9C26-478B-9CC3-917A442DB6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7765" y="1219472"/>
            <a:ext cx="3092400" cy="1115292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F32F8A75-6A7F-453A-8F14-76805704F36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84635" y="1727496"/>
            <a:ext cx="35909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8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7DB4FCEF-BB78-44D3-AB71-66C37231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351375" cy="6910251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370A51AB-B44B-4246-B0DA-0AEEC2AD3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372" y="1077373"/>
            <a:ext cx="14649088" cy="2751677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8800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F535C0E3-4B2C-4867-A940-4AED6541A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6" name="Plassholder for dato 3">
            <a:extLst>
              <a:ext uri="{FF2B5EF4-FFF2-40B4-BE49-F238E27FC236}">
                <a16:creationId xmlns:a16="http://schemas.microsoft.com/office/drawing/2014/main" id="{29B03B69-EC50-4E03-87A2-0AE6CA25D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 baseline="0">
                <a:solidFill>
                  <a:schemeClr val="dk2"/>
                </a:solidFill>
                <a:latin typeface="+mj-lt"/>
              </a:defRPr>
            </a:lvl1pPr>
          </a:lstStyle>
          <a:p>
            <a:fld id="{3580317C-81D2-4BB6-9994-B768DED45ABE}" type="datetime1">
              <a:rPr lang="nb-NO" smtClean="0"/>
              <a:pPr/>
              <a:t>26.10.2021</a:t>
            </a:fld>
            <a:endParaRPr lang="nb-NO" dirty="0"/>
          </a:p>
        </p:txBody>
      </p:sp>
      <p:sp>
        <p:nvSpPr>
          <p:cNvPr id="17" name="Plassholder for bunntekst 4">
            <a:extLst>
              <a:ext uri="{FF2B5EF4-FFF2-40B4-BE49-F238E27FC236}">
                <a16:creationId xmlns:a16="http://schemas.microsoft.com/office/drawing/2014/main" id="{BBB3F983-9F75-46E9-B25A-16A67693E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546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7DB4FCEF-BB78-44D3-AB71-66C37231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351375" cy="6910251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4D652671-6AD1-4E94-A9B6-B8AB236F1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914" y="1256765"/>
            <a:ext cx="14697545" cy="3184606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7200" b="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26" name="Grafikk 25">
            <a:extLst>
              <a:ext uri="{FF2B5EF4-FFF2-40B4-BE49-F238E27FC236}">
                <a16:creationId xmlns:a16="http://schemas.microsoft.com/office/drawing/2014/main" id="{F2EB7524-94C8-415A-9C06-7E778FE8EE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E6EC89EB-F231-4AF4-855F-E8A46E1DA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541A7C02-1B0A-4F4F-A708-6F956F7B5AED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15" name="Plassholder for bunntekst 4">
            <a:extLst>
              <a:ext uri="{FF2B5EF4-FFF2-40B4-BE49-F238E27FC236}">
                <a16:creationId xmlns:a16="http://schemas.microsoft.com/office/drawing/2014/main" id="{484FC9AE-7C3F-441E-9AEC-4988060BC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292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C1A20DD4-D35B-42D9-A090-EE5F1D55252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" y="-1692"/>
            <a:ext cx="17351373" cy="6881692"/>
          </a:xfrm>
          <a:custGeom>
            <a:avLst/>
            <a:gdLst>
              <a:gd name="connsiteX0" fmla="*/ 0 w 17351373"/>
              <a:gd name="connsiteY0" fmla="*/ 0 h 6881692"/>
              <a:gd name="connsiteX1" fmla="*/ 17351373 w 17351373"/>
              <a:gd name="connsiteY1" fmla="*/ 0 h 6881692"/>
              <a:gd name="connsiteX2" fmla="*/ 17351373 w 17351373"/>
              <a:gd name="connsiteY2" fmla="*/ 4522269 h 6881692"/>
              <a:gd name="connsiteX3" fmla="*/ 17345313 w 17351373"/>
              <a:gd name="connsiteY3" fmla="*/ 4528122 h 6881692"/>
              <a:gd name="connsiteX4" fmla="*/ 12401532 w 17351373"/>
              <a:gd name="connsiteY4" fmla="*/ 6795077 h 6881692"/>
              <a:gd name="connsiteX5" fmla="*/ 13013530 w 17351373"/>
              <a:gd name="connsiteY5" fmla="*/ 5279791 h 6881692"/>
              <a:gd name="connsiteX6" fmla="*/ 3406127 w 17351373"/>
              <a:gd name="connsiteY6" fmla="*/ 6881692 h 6881692"/>
              <a:gd name="connsiteX7" fmla="*/ 126 w 17351373"/>
              <a:gd name="connsiteY7" fmla="*/ 6681484 h 688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51373" h="6881692">
                <a:moveTo>
                  <a:pt x="0" y="0"/>
                </a:moveTo>
                <a:lnTo>
                  <a:pt x="17351373" y="0"/>
                </a:lnTo>
                <a:lnTo>
                  <a:pt x="17351373" y="4522269"/>
                </a:lnTo>
                <a:lnTo>
                  <a:pt x="17345313" y="4528122"/>
                </a:lnTo>
                <a:cubicBezTo>
                  <a:pt x="17220441" y="4647906"/>
                  <a:pt x="15179102" y="6567998"/>
                  <a:pt x="12401532" y="6795077"/>
                </a:cubicBezTo>
                <a:cubicBezTo>
                  <a:pt x="12727474" y="6511094"/>
                  <a:pt x="13013530" y="5934491"/>
                  <a:pt x="13013530" y="5279791"/>
                </a:cubicBezTo>
                <a:cubicBezTo>
                  <a:pt x="11227837" y="6313608"/>
                  <a:pt x="7047758" y="6881692"/>
                  <a:pt x="3406127" y="6881692"/>
                </a:cubicBezTo>
                <a:cubicBezTo>
                  <a:pt x="2170826" y="6881692"/>
                  <a:pt x="996750" y="6816257"/>
                  <a:pt x="126" y="6681484"/>
                </a:cubicBezTo>
                <a:close/>
              </a:path>
            </a:pathLst>
          </a:custGeom>
        </p:spPr>
        <p:txBody>
          <a:bodyPr wrap="square" tIns="1052877">
            <a:noAutofit/>
          </a:bodyPr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29" name="Grafikk 28">
            <a:extLst>
              <a:ext uri="{FF2B5EF4-FFF2-40B4-BE49-F238E27FC236}">
                <a16:creationId xmlns:a16="http://schemas.microsoft.com/office/drawing/2014/main" id="{F5A89B2B-0653-48CE-956A-A16375538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69C3A81C-23AB-47DE-AD43-9601F32E9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C320CA0A-C2D2-4F97-AFE8-703AA2440AB6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1AC69601-3877-4E39-BCA8-4F4A9CD4E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1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3A5FFC-32CB-43EB-AA8F-A3304979A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163" y="3200400"/>
            <a:ext cx="14789802" cy="5266944"/>
          </a:xfrm>
        </p:spPr>
        <p:txBody>
          <a:bodyPr/>
          <a:lstStyle>
            <a:lvl1pPr>
              <a:defRPr>
                <a:solidFill>
                  <a:schemeClr val="dk2"/>
                </a:solidFill>
                <a:latin typeface="+mj-lt"/>
              </a:defRPr>
            </a:lvl1pPr>
            <a:lvl2pPr>
              <a:defRPr>
                <a:solidFill>
                  <a:schemeClr val="dk2"/>
                </a:solidFill>
                <a:latin typeface="+mj-lt"/>
              </a:defRPr>
            </a:lvl2pPr>
            <a:lvl3pPr>
              <a:defRPr>
                <a:solidFill>
                  <a:schemeClr val="dk2"/>
                </a:solidFill>
                <a:latin typeface="+mj-lt"/>
              </a:defRPr>
            </a:lvl3pPr>
            <a:lvl4pPr>
              <a:defRPr>
                <a:solidFill>
                  <a:schemeClr val="dk2"/>
                </a:solidFill>
                <a:latin typeface="+mj-lt"/>
              </a:defRPr>
            </a:lvl4pPr>
            <a:lvl5pPr>
              <a:defRPr>
                <a:solidFill>
                  <a:schemeClr val="dk2"/>
                </a:solidFill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AA68B8F7-852A-4D78-8FC0-715522575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84ADFD8D-E9F0-4F06-9EBB-127E373B3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F9833D59-F8BE-4665-844B-3C6AF38C66AE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C02D6AD9-88A9-4F76-A001-8AE7B277D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0307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20" name="Grafikk 19">
            <a:extLst>
              <a:ext uri="{FF2B5EF4-FFF2-40B4-BE49-F238E27FC236}">
                <a16:creationId xmlns:a16="http://schemas.microsoft.com/office/drawing/2014/main" id="{13A67D43-06E6-4380-AF01-437C65B8C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819CBE7E-0309-4489-9CD9-C3EAA5BBAFF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A1BBB057-78CC-4805-AB84-433C794E1D6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23392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CDEC170E-6407-45F6-918D-C8BAB1D2A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BCEBC16F-4B5D-48EC-ABCC-69017CED635A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22" name="Plassholder for bunntekst 4">
            <a:extLst>
              <a:ext uri="{FF2B5EF4-FFF2-40B4-BE49-F238E27FC236}">
                <a16:creationId xmlns:a16="http://schemas.microsoft.com/office/drawing/2014/main" id="{868B8121-4970-46DC-86B0-997512FB1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65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k 18">
            <a:extLst>
              <a:ext uri="{FF2B5EF4-FFF2-40B4-BE49-F238E27FC236}">
                <a16:creationId xmlns:a16="http://schemas.microsoft.com/office/drawing/2014/main" id="{3F5835FF-524C-416D-91E6-EF1DE98E2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20" name="Plassholder for bilde 3">
            <a:extLst>
              <a:ext uri="{FF2B5EF4-FFF2-40B4-BE49-F238E27FC236}">
                <a16:creationId xmlns:a16="http://schemas.microsoft.com/office/drawing/2014/main" id="{1BD8876E-5EDB-434D-9EDD-6CD5FA53D3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01101" y="1303365"/>
            <a:ext cx="7281442" cy="7193243"/>
          </a:xfrm>
          <a:prstGeom prst="ellipse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A2C0478A-6817-456C-8003-6D05F844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2" name="Plassholder for innhold 3">
            <a:extLst>
              <a:ext uri="{FF2B5EF4-FFF2-40B4-BE49-F238E27FC236}">
                <a16:creationId xmlns:a16="http://schemas.microsoft.com/office/drawing/2014/main" id="{A06FE630-2DAE-47C8-BF16-48AA26A95D1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CB24DFD2-41F8-44E1-BFFE-76822E18B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F654813A-C5B2-49A6-AF5A-624ABA889BA2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23" name="Plassholder for bunntekst 4">
            <a:extLst>
              <a:ext uri="{FF2B5EF4-FFF2-40B4-BE49-F238E27FC236}">
                <a16:creationId xmlns:a16="http://schemas.microsoft.com/office/drawing/2014/main" id="{DA5ACB40-180B-4958-B94C-FCB2F634E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298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31" y="1303365"/>
            <a:ext cx="7239901" cy="147732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EBE6AC66-B524-4C16-9F38-EDF3D643B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00CB27-5C06-4710-8B1D-EACB6084A60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307665" y="3201934"/>
            <a:ext cx="7201068" cy="526438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3" name="Plassholder for bilde 3">
            <a:extLst>
              <a:ext uri="{FF2B5EF4-FFF2-40B4-BE49-F238E27FC236}">
                <a16:creationId xmlns:a16="http://schemas.microsoft.com/office/drawing/2014/main" id="{0CF0E8B7-7790-4E1C-8F7B-2FEBF9C5EDE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33535" y="1290451"/>
            <a:ext cx="7200001" cy="7175869"/>
          </a:xfrm>
          <a:prstGeom prst="rect">
            <a:avLst/>
          </a:prstGeom>
          <a:ln>
            <a:noFill/>
          </a:ln>
        </p:spPr>
        <p:txBody>
          <a:bodyPr tIns="1052877"/>
          <a:lstStyle>
            <a:lvl1pPr marL="306000" indent="-306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F65DD8E2-AF67-45D5-893E-70892CDB0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013B42E1-BA70-4A39-A481-D9A51755802C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20" name="Plassholder for bunntekst 4">
            <a:extLst>
              <a:ext uri="{FF2B5EF4-FFF2-40B4-BE49-F238E27FC236}">
                <a16:creationId xmlns:a16="http://schemas.microsoft.com/office/drawing/2014/main" id="{424DFAC2-957C-4A3E-BAD3-4146088CB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09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0D72FCB-2603-4F35-BFEA-5FBAF2ED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63" y="1093056"/>
            <a:ext cx="14759050" cy="14773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694AC7-063B-43F8-9921-EE4BC5A46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8832" y="3255617"/>
            <a:ext cx="14759050" cy="52643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580CE7C7-3CD5-4B95-8E52-CC91555B5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fld id="{24910DF8-3E1B-4291-ABC5-695BE994565F}" type="datetime1">
              <a:rPr lang="nb-NO" smtClean="0"/>
              <a:t>26.10.2021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C1D7330F-9F84-4E0E-8869-734B83148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73C4BEFC-AF51-4F01-9EAD-F7EA809127F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433535" y="8890212"/>
            <a:ext cx="3590925" cy="28575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B4410B4-387D-4EE5-BFE2-9AA512A79FC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43512" y="8693483"/>
            <a:ext cx="1356121" cy="6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2" r:id="rId3"/>
    <p:sldLayoutId id="2147483663" r:id="rId4"/>
    <p:sldLayoutId id="2147483661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2" r:id="rId14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306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612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918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1224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15300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30D17B-9816-BE40-AF48-940C8E28F7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Håndball mot homohets</a:t>
            </a:r>
          </a:p>
        </p:txBody>
      </p:sp>
    </p:spTree>
    <p:extLst>
      <p:ext uri="{BB962C8B-B14F-4D97-AF65-F5344CB8AC3E}">
        <p14:creationId xmlns:p14="http://schemas.microsoft.com/office/powerpoint/2010/main" val="3435853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utendørs, himmel, vann, person&#10;&#10;Automatisk generert beskrivelse">
            <a:extLst>
              <a:ext uri="{FF2B5EF4-FFF2-40B4-BE49-F238E27FC236}">
                <a16:creationId xmlns:a16="http://schemas.microsoft.com/office/drawing/2014/main" id="{D782E201-1A66-4FCB-988D-692B711114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900" t="-421" r="26626" b="421"/>
          <a:stretch/>
        </p:blipFill>
        <p:spPr>
          <a:xfrm>
            <a:off x="9145486" y="1273077"/>
            <a:ext cx="7281442" cy="7193243"/>
          </a:xfr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61E26C5A-E704-4B30-8CC0-28985371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Kjære, trener! </a:t>
            </a:r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B97DBD7D-F826-4462-AB3A-015AEEDE4F32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altLang="nb-NO" sz="3200" i="1" dirty="0">
                <a:latin typeface="+mn-lt"/>
              </a:rPr>
              <a:t>- Det kan være ukomfortabelt å skulle snakke om det som er ukjent og som du vet lite om. Kast deg ut i det på tross av dette. </a:t>
            </a:r>
            <a:r>
              <a:rPr lang="nb-NO" altLang="nb-NO" sz="3200" b="1" i="1" dirty="0">
                <a:latin typeface="+mn-lt"/>
              </a:rPr>
              <a:t>DU</a:t>
            </a:r>
            <a:r>
              <a:rPr lang="nb-NO" altLang="nb-NO" sz="3200" i="1" dirty="0">
                <a:latin typeface="+mn-lt"/>
              </a:rPr>
              <a:t> kan gjøre en forskjell ved å snakke med dine spillere om homohets og homofobi. Bare det at homofili blir et samtaleemne kan bidra til å fjerne fordommer og ikke minst skape et bedre grunnlag for åpenhet i miljøet.</a:t>
            </a:r>
          </a:p>
          <a:p>
            <a:pPr marL="0" indent="0">
              <a:lnSpc>
                <a:spcPct val="120000"/>
              </a:lnSpc>
              <a:buNone/>
            </a:pPr>
            <a:endParaRPr lang="nb-NO" altLang="nb-NO" sz="3200" i="1" dirty="0">
              <a:latin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altLang="nb-NO" sz="3200" i="1" dirty="0">
                <a:latin typeface="+mn-lt"/>
              </a:rPr>
              <a:t>Lykke til!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altLang="nb-NO" sz="3200" i="1" dirty="0">
                <a:latin typeface="+mn-lt"/>
              </a:rPr>
              <a:t>Gro Hammerseng Edin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1098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75FA59-87A8-4393-87FE-062CBE0D3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Felles ansvar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2A0E7E-D317-49D7-BB6A-D22A83622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dirty="0">
                <a:latin typeface="+mn-lt"/>
              </a:rPr>
              <a:t>Det er en viktig del av norsk håndballs verdigrunnlag.</a:t>
            </a:r>
          </a:p>
          <a:p>
            <a:r>
              <a:rPr lang="nb-NO" altLang="nb-NO" dirty="0">
                <a:latin typeface="+mn-lt"/>
              </a:rPr>
              <a:t>Ta temaet opp når dere diskuterer verdier internt i klubben og i de enkelte lag.</a:t>
            </a:r>
          </a:p>
          <a:p>
            <a:r>
              <a:rPr lang="nb-NO" altLang="nb-NO" dirty="0">
                <a:latin typeface="+mn-lt"/>
              </a:rPr>
              <a:t>Få temaet inn trener-, dommer- og lederutdanningen.</a:t>
            </a:r>
          </a:p>
          <a:p>
            <a:r>
              <a:rPr lang="nb-NO" altLang="nb-NO" dirty="0">
                <a:latin typeface="+mn-lt"/>
              </a:rPr>
              <a:t>Vi har alle et ansvar! </a:t>
            </a:r>
          </a:p>
          <a:p>
            <a:r>
              <a:rPr lang="nb-NO" altLang="nb-NO" dirty="0">
                <a:latin typeface="+mn-lt"/>
              </a:rPr>
              <a:t>Vær et forbilde - ta en diskusjon i din klubb.</a:t>
            </a:r>
          </a:p>
          <a:p>
            <a:r>
              <a:rPr lang="nb-NO" altLang="nb-NO" dirty="0">
                <a:latin typeface="+mn-lt"/>
              </a:rPr>
              <a:t>Påpek homohets - vis til nulltoleranse i norsk håndball!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3119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EAA5C967-08FE-1843-AE75-1ABA083DC9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10" b="610"/>
          <a:stretch>
            <a:fillRect/>
          </a:stretch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6CA308CE-5ED9-7640-9D37-200975C0A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«Komme ut»-prosessen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25189B5-5916-5840-B943-F2B53EC881CD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nb-NO" altLang="nb-NO" dirty="0"/>
              <a:t>Frykten for at det verste skal skje!</a:t>
            </a:r>
          </a:p>
          <a:p>
            <a:pPr>
              <a:buFont typeface="Arial" charset="0"/>
              <a:buChar char="•"/>
            </a:pPr>
            <a:r>
              <a:rPr lang="nb-NO" altLang="nb-NO" dirty="0"/>
              <a:t>Hvordan kan vi redusere denne frykten?</a:t>
            </a:r>
          </a:p>
          <a:p>
            <a:pPr>
              <a:buFont typeface="Arial" charset="0"/>
              <a:buChar char="•"/>
            </a:pPr>
            <a:r>
              <a:rPr lang="nb-NO" altLang="nb-NO" dirty="0"/>
              <a:t>Trener/leder har en tydelig holdning som gir utøveren.</a:t>
            </a:r>
          </a:p>
          <a:p>
            <a:r>
              <a:rPr lang="nb-NO" altLang="nb-NO" dirty="0"/>
              <a:t>En trygg arena i håndballmiljøet. </a:t>
            </a:r>
          </a:p>
          <a:p>
            <a:endParaRPr lang="nb-NO" alt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100001-B140-B84A-BE6F-2CF23FBA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Diskusjonsoppgaver til laget/klubben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7D3C5B-AEE5-584A-8592-A3869F30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dirty="0"/>
              <a:t>Hva er ”Håndball mot homohets”?</a:t>
            </a:r>
          </a:p>
          <a:p>
            <a:r>
              <a:rPr lang="nb-NO" altLang="nb-NO" dirty="0"/>
              <a:t>Utfordringer for unge homofile/lesbiske i samfunnet</a:t>
            </a:r>
          </a:p>
          <a:p>
            <a:r>
              <a:rPr lang="nb-NO" altLang="nb-NO" dirty="0"/>
              <a:t>Utfordringer for homofile/lesbiske i idretten</a:t>
            </a:r>
          </a:p>
          <a:p>
            <a:r>
              <a:rPr lang="nb-NO" altLang="nb-NO" dirty="0"/>
              <a:t>Hva er homohets og hvor kommer det fra?</a:t>
            </a:r>
          </a:p>
          <a:p>
            <a:r>
              <a:rPr lang="nb-NO" altLang="nb-NO" dirty="0"/>
              <a:t>Hva kan du som trener gjøre for å unngå homohets?</a:t>
            </a:r>
          </a:p>
          <a:p>
            <a:r>
              <a:rPr lang="nb-NO" altLang="nb-NO" dirty="0"/>
              <a:t>Hva kan hver enkelt i klubben gjøre?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7926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339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71844DF-1FCD-9646-AE8E-B4026CB5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Våre verdier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75E22F0-39B9-9646-AD84-48BECAA2C3AF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altLang="nb-NO" dirty="0"/>
              <a:t>«Norsk håndball skal bygge på og kjennetegnes ved den enkeltes stolthet og engasjement og utøves gjennom felles verdier som er gjeldende for alle, i all virksomhet i norsk håndball, på og utenfor banen.»</a:t>
            </a:r>
          </a:p>
          <a:p>
            <a:endParaRPr lang="nb-NO" dirty="0"/>
          </a:p>
        </p:txBody>
      </p:sp>
      <p:pic>
        <p:nvPicPr>
          <p:cNvPr id="5" name="Plassholder for bilde 5">
            <a:extLst>
              <a:ext uri="{FF2B5EF4-FFF2-40B4-BE49-F238E27FC236}">
                <a16:creationId xmlns:a16="http://schemas.microsoft.com/office/drawing/2014/main" id="{CACFCC86-3B50-7D4C-8647-34527118AF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610" b="610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1460265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0C4C5E-E248-EB42-B78A-1C2D91F9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Ytringer kan skade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9F2070-13BE-3E4C-AA9E-F623E3D2D54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/>
          <a:p>
            <a:r>
              <a:rPr lang="nn-NO" altLang="nb-NO" sz="2800" dirty="0" err="1"/>
              <a:t>Håndball</a:t>
            </a:r>
            <a:r>
              <a:rPr lang="nn-NO" altLang="nb-NO" sz="2800" dirty="0"/>
              <a:t> skal være en </a:t>
            </a:r>
            <a:r>
              <a:rPr lang="nn-NO" altLang="nb-NO" sz="2800" dirty="0" err="1"/>
              <a:t>åpen</a:t>
            </a:r>
            <a:r>
              <a:rPr lang="nn-NO" altLang="nb-NO" sz="2800" dirty="0"/>
              <a:t> og trygg arena </a:t>
            </a:r>
            <a:r>
              <a:rPr lang="nn-NO" altLang="nb-NO" sz="2800" dirty="0" err="1"/>
              <a:t>hvor</a:t>
            </a:r>
            <a:r>
              <a:rPr lang="nn-NO" altLang="nb-NO" sz="2800" dirty="0"/>
              <a:t> homofile, lesbiske, bifile og transpersoner skal føle seg </a:t>
            </a:r>
            <a:r>
              <a:rPr lang="nn-NO" altLang="nb-NO" sz="2800" dirty="0" err="1"/>
              <a:t>hjemme</a:t>
            </a:r>
            <a:r>
              <a:rPr lang="nn-NO" altLang="nb-NO" sz="2800" dirty="0"/>
              <a:t> som utøver, trener, </a:t>
            </a:r>
            <a:r>
              <a:rPr lang="nn-NO" altLang="nb-NO" sz="2800" dirty="0" err="1"/>
              <a:t>dommer</a:t>
            </a:r>
            <a:r>
              <a:rPr lang="nn-NO" altLang="nb-NO" sz="2800" dirty="0"/>
              <a:t>, supporter og foreldre.</a:t>
            </a:r>
            <a:endParaRPr lang="nb-NO" altLang="nb-NO" sz="2800" dirty="0"/>
          </a:p>
          <a:p>
            <a:r>
              <a:rPr lang="nn-NO" altLang="nb-NO" sz="2800" dirty="0"/>
              <a:t>NHF vil bidra for å unngå diskriminering på bakgrunn av seksuell orientering, ved å </a:t>
            </a:r>
            <a:r>
              <a:rPr lang="nn-NO" altLang="nb-NO" sz="2800" dirty="0" err="1"/>
              <a:t>forebygge</a:t>
            </a:r>
            <a:r>
              <a:rPr lang="nn-NO" altLang="nb-NO" sz="2800" dirty="0"/>
              <a:t> og </a:t>
            </a:r>
            <a:r>
              <a:rPr lang="nn-NO" altLang="nb-NO" sz="2800" dirty="0" err="1"/>
              <a:t>motkjempe</a:t>
            </a:r>
            <a:r>
              <a:rPr lang="nn-NO" altLang="nb-NO" sz="2800" dirty="0"/>
              <a:t> homohets og homofobi i </a:t>
            </a:r>
            <a:r>
              <a:rPr lang="nn-NO" altLang="nb-NO" sz="2800" dirty="0" err="1"/>
              <a:t>håndballen</a:t>
            </a:r>
            <a:r>
              <a:rPr lang="nn-NO" altLang="nb-NO" sz="2800" dirty="0"/>
              <a:t>.</a:t>
            </a:r>
          </a:p>
          <a:p>
            <a:r>
              <a:rPr lang="nn-NO" altLang="nb-NO" sz="2800" dirty="0"/>
              <a:t>Gjennom dette vil vi </a:t>
            </a:r>
            <a:r>
              <a:rPr lang="nn-NO" altLang="nb-NO" sz="2800" dirty="0" err="1"/>
              <a:t>påvirke</a:t>
            </a:r>
            <a:r>
              <a:rPr lang="nn-NO" altLang="nb-NO" sz="2800" dirty="0"/>
              <a:t> til </a:t>
            </a:r>
            <a:r>
              <a:rPr lang="nn-NO" altLang="nb-NO" sz="2800" dirty="0" err="1"/>
              <a:t>bedre</a:t>
            </a:r>
            <a:r>
              <a:rPr lang="nn-NO" altLang="nb-NO" sz="2800" dirty="0"/>
              <a:t> levekår og livskvalitet for alle.</a:t>
            </a:r>
            <a:endParaRPr lang="nb-NO" altLang="nb-NO" sz="2800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6DAB4E94-B37C-3141-A387-789A1B16761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6540" r="16540"/>
          <a:stretch>
            <a:fillRect/>
          </a:stretch>
        </p:blipFill>
        <p:spPr/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98E8802E-04DC-024B-A76C-5AF0B1A48DFC}"/>
              </a:ext>
            </a:extLst>
          </p:cNvPr>
          <p:cNvSpPr/>
          <p:nvPr/>
        </p:nvSpPr>
        <p:spPr>
          <a:xfrm>
            <a:off x="14114421" y="8183376"/>
            <a:ext cx="19191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050" dirty="0">
                <a:solidFill>
                  <a:schemeClr val="bg1">
                    <a:lumMod val="85000"/>
                  </a:schemeClr>
                </a:solidFill>
              </a:rPr>
              <a:t>Foto: Thomas Samson / AFP</a:t>
            </a:r>
          </a:p>
        </p:txBody>
      </p:sp>
    </p:spTree>
    <p:extLst>
      <p:ext uri="{BB962C8B-B14F-4D97-AF65-F5344CB8AC3E}">
        <p14:creationId xmlns:p14="http://schemas.microsoft.com/office/powerpoint/2010/main" val="3747807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>
            <a:extLst>
              <a:ext uri="{FF2B5EF4-FFF2-40B4-BE49-F238E27FC236}">
                <a16:creationId xmlns:a16="http://schemas.microsoft.com/office/drawing/2014/main" id="{0B413464-97C2-9441-BA86-CFE89E39C46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/>
          <a:srcRect t="15647" b="13845"/>
          <a:stretch/>
        </p:blipFill>
        <p:spPr>
          <a:xfrm>
            <a:off x="2" y="-1692"/>
            <a:ext cx="17351373" cy="6881692"/>
          </a:xfrm>
          <a:noFill/>
        </p:spPr>
      </p:pic>
    </p:spTree>
    <p:extLst>
      <p:ext uri="{BB962C8B-B14F-4D97-AF65-F5344CB8AC3E}">
        <p14:creationId xmlns:p14="http://schemas.microsoft.com/office/powerpoint/2010/main" val="412721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A3A926-E714-104A-A6C5-D668BC78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homohets?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358800-FCBD-854B-B166-363611EEB14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n-NO" altLang="nb-NO" sz="3200" b="1" dirty="0">
                <a:solidFill>
                  <a:schemeClr val="tx2"/>
                </a:solidFill>
              </a:rPr>
              <a:t>Diskriminering</a:t>
            </a:r>
          </a:p>
          <a:p>
            <a:pPr lvl="1"/>
            <a:r>
              <a:rPr lang="nn-NO" altLang="nb-NO" sz="3414" dirty="0"/>
              <a:t>Forskjellsbehandling: Gir </a:t>
            </a:r>
            <a:r>
              <a:rPr lang="nn-NO" altLang="nb-NO" sz="3414" dirty="0" err="1"/>
              <a:t>mennesker</a:t>
            </a:r>
            <a:r>
              <a:rPr lang="nn-NO" altLang="nb-NO" sz="3414" dirty="0"/>
              <a:t> ulike </a:t>
            </a:r>
            <a:r>
              <a:rPr lang="nn-NO" altLang="nb-NO" sz="3414" dirty="0" err="1"/>
              <a:t>muligheter</a:t>
            </a:r>
            <a:r>
              <a:rPr lang="nn-NO" altLang="nb-NO" sz="3414" dirty="0"/>
              <a:t> på bakgrunn av seksuell orientering.</a:t>
            </a:r>
          </a:p>
          <a:p>
            <a:pPr marL="306000" lvl="1" indent="0">
              <a:buNone/>
            </a:pPr>
            <a:endParaRPr lang="nn-NO" altLang="nb-NO" sz="3414" dirty="0"/>
          </a:p>
          <a:p>
            <a:pPr marL="0" indent="0">
              <a:buNone/>
            </a:pPr>
            <a:r>
              <a:rPr lang="nn-NO" altLang="nb-NO" sz="3200" b="1" dirty="0">
                <a:solidFill>
                  <a:schemeClr val="tx2"/>
                </a:solidFill>
              </a:rPr>
              <a:t>”</a:t>
            </a:r>
            <a:r>
              <a:rPr lang="nn-NO" altLang="nb-NO" sz="3200" b="1" dirty="0" err="1">
                <a:solidFill>
                  <a:schemeClr val="tx2"/>
                </a:solidFill>
              </a:rPr>
              <a:t>Morsomheter</a:t>
            </a:r>
            <a:r>
              <a:rPr lang="nn-NO" altLang="nb-NO" sz="3200" b="1" dirty="0">
                <a:solidFill>
                  <a:schemeClr val="tx2"/>
                </a:solidFill>
              </a:rPr>
              <a:t>"/trakassering</a:t>
            </a:r>
          </a:p>
          <a:p>
            <a:pPr lvl="1"/>
            <a:r>
              <a:rPr lang="nn-NO" altLang="nb-NO" sz="3414" dirty="0" err="1"/>
              <a:t>Hvor</a:t>
            </a:r>
            <a:r>
              <a:rPr lang="nn-NO" altLang="nb-NO" sz="3414" dirty="0"/>
              <a:t> går </a:t>
            </a:r>
            <a:r>
              <a:rPr lang="nn-NO" altLang="nb-NO" sz="3414" dirty="0" err="1"/>
              <a:t>grensen</a:t>
            </a:r>
            <a:r>
              <a:rPr lang="nn-NO" altLang="nb-NO" sz="3414" dirty="0"/>
              <a:t>?</a:t>
            </a:r>
          </a:p>
          <a:p>
            <a:pPr lvl="1"/>
            <a:r>
              <a:rPr lang="nn-NO" altLang="nb-NO" sz="3414" dirty="0" err="1"/>
              <a:t>Hva</a:t>
            </a:r>
            <a:r>
              <a:rPr lang="nn-NO" altLang="nb-NO" sz="3414" dirty="0"/>
              <a:t> ligger i </a:t>
            </a:r>
            <a:r>
              <a:rPr lang="nn-NO" altLang="nb-NO" sz="3414" dirty="0" err="1"/>
              <a:t>begrepet</a:t>
            </a:r>
            <a:r>
              <a:rPr lang="nn-NO" altLang="nb-NO" sz="3414" dirty="0"/>
              <a:t> ”Nulltoleranse for homohets”?</a:t>
            </a:r>
            <a:endParaRPr lang="nb-NO" altLang="nb-NO" sz="2656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8179884-8230-6549-A453-15B4B0B911D9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n-NO" altLang="nb-NO" sz="3200" b="1" dirty="0">
                <a:solidFill>
                  <a:schemeClr val="tx2"/>
                </a:solidFill>
              </a:rPr>
              <a:t>Motiv, handling og konsekvens</a:t>
            </a:r>
          </a:p>
          <a:p>
            <a:r>
              <a:rPr lang="nn-NO" altLang="nb-NO" sz="3200" dirty="0"/>
              <a:t>Selv om det ofte ikke er motivet, så kan handlinger/kommentarer oppleves som hets/trakassering.</a:t>
            </a:r>
          </a:p>
          <a:p>
            <a:pPr marL="0" indent="0">
              <a:buNone/>
            </a:pPr>
            <a:br>
              <a:rPr lang="nn-NO" altLang="nb-NO" sz="3200" dirty="0"/>
            </a:br>
            <a:r>
              <a:rPr lang="nn-NO" altLang="nb-NO" sz="3200" b="1" dirty="0" err="1">
                <a:solidFill>
                  <a:schemeClr val="tx2"/>
                </a:solidFill>
              </a:rPr>
              <a:t>Nedsettende</a:t>
            </a:r>
            <a:r>
              <a:rPr lang="nn-NO" altLang="nb-NO" sz="3200" b="1" dirty="0">
                <a:solidFill>
                  <a:schemeClr val="tx2"/>
                </a:solidFill>
              </a:rPr>
              <a:t> </a:t>
            </a:r>
            <a:r>
              <a:rPr lang="nn-NO" altLang="nb-NO" sz="3200" b="1" dirty="0" err="1">
                <a:solidFill>
                  <a:schemeClr val="tx2"/>
                </a:solidFill>
              </a:rPr>
              <a:t>kommentarer</a:t>
            </a:r>
            <a:endParaRPr lang="nn-NO" altLang="nb-NO" sz="3200" b="1" dirty="0">
              <a:solidFill>
                <a:schemeClr val="tx2"/>
              </a:solidFill>
            </a:endParaRPr>
          </a:p>
          <a:p>
            <a:pPr lvl="1"/>
            <a:r>
              <a:rPr lang="nn-NO" altLang="nb-NO" sz="3200" dirty="0"/>
              <a:t>Om en eller </a:t>
            </a:r>
            <a:r>
              <a:rPr lang="nn-NO" altLang="nb-NO" sz="3200" dirty="0" err="1"/>
              <a:t>flere</a:t>
            </a:r>
            <a:r>
              <a:rPr lang="nn-NO" altLang="nb-NO" sz="3200" dirty="0"/>
              <a:t> personer</a:t>
            </a:r>
          </a:p>
          <a:p>
            <a:pPr lvl="1"/>
            <a:r>
              <a:rPr lang="nn-NO" altLang="nb-NO" sz="3200" dirty="0"/>
              <a:t>Om en gruppe</a:t>
            </a:r>
          </a:p>
          <a:p>
            <a:pPr lvl="1"/>
            <a:endParaRPr lang="nn-NO" altLang="nb-NO" sz="3200" dirty="0"/>
          </a:p>
          <a:p>
            <a:pPr lvl="1"/>
            <a:endParaRPr lang="nn-NO" sz="3200" dirty="0"/>
          </a:p>
          <a:p>
            <a:pPr lvl="1"/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3768765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21EE28FE-9039-0B47-B6BD-5AB424DEA3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5473" b="19735"/>
          <a:stretch/>
        </p:blipFill>
        <p:spPr>
          <a:xfrm>
            <a:off x="8801101" y="1303365"/>
            <a:ext cx="7281442" cy="7193243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B392C3EF-79F3-6744-9711-8F0F2E17E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fordommer?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DEF0FEE-997B-234A-8F7E-5BDD08B60875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 fontScale="92500"/>
          </a:bodyPr>
          <a:lstStyle/>
          <a:p>
            <a:pPr>
              <a:spcAft>
                <a:spcPts val="1138"/>
              </a:spcAft>
            </a:pPr>
            <a:r>
              <a:rPr lang="nb-NO" altLang="nb-NO" b="1" dirty="0">
                <a:solidFill>
                  <a:schemeClr val="tx2"/>
                </a:solidFill>
              </a:rPr>
              <a:t>Manglende kunnskap</a:t>
            </a:r>
          </a:p>
          <a:p>
            <a:pPr>
              <a:spcAft>
                <a:spcPts val="1138"/>
              </a:spcAft>
            </a:pPr>
            <a:r>
              <a:rPr lang="nb-NO" altLang="nb-NO" b="1" dirty="0">
                <a:solidFill>
                  <a:schemeClr val="tx2"/>
                </a:solidFill>
              </a:rPr>
              <a:t>Redsel for det ukjente</a:t>
            </a:r>
          </a:p>
          <a:p>
            <a:pPr lvl="1">
              <a:spcAft>
                <a:spcPts val="1138"/>
              </a:spcAft>
            </a:pPr>
            <a:r>
              <a:rPr lang="nb-NO" altLang="nb-NO" sz="3414" dirty="0"/>
              <a:t>Utenfor seg selv (eksternt)</a:t>
            </a:r>
          </a:p>
          <a:p>
            <a:pPr lvl="1">
              <a:spcAft>
                <a:spcPts val="1138"/>
              </a:spcAft>
            </a:pPr>
            <a:r>
              <a:rPr lang="nb-NO" altLang="nb-NO" sz="3414" dirty="0"/>
              <a:t>Hos seg selv (internt)</a:t>
            </a:r>
          </a:p>
          <a:p>
            <a:pPr lvl="1">
              <a:spcAft>
                <a:spcPts val="1138"/>
              </a:spcAft>
            </a:pPr>
            <a:r>
              <a:rPr lang="nb-NO" altLang="nb-NO" sz="3414" dirty="0"/>
              <a:t>Redsel for å bli definert som homofil</a:t>
            </a:r>
          </a:p>
          <a:p>
            <a:pPr>
              <a:spcAft>
                <a:spcPts val="1138"/>
              </a:spcAft>
            </a:pPr>
            <a:r>
              <a:rPr lang="nb-NO" altLang="nb-NO" b="1" dirty="0">
                <a:solidFill>
                  <a:schemeClr val="tx2"/>
                </a:solidFill>
              </a:rPr>
              <a:t>Fastlåste kjønnsroller</a:t>
            </a:r>
          </a:p>
          <a:p>
            <a:pPr lvl="1">
              <a:spcAft>
                <a:spcPts val="1138"/>
              </a:spcAft>
            </a:pPr>
            <a:r>
              <a:rPr lang="nb-NO" altLang="nb-NO" dirty="0"/>
              <a:t>Hva er maskulint og hva er feminint?</a:t>
            </a:r>
          </a:p>
          <a:p>
            <a:pPr lvl="1">
              <a:spcAft>
                <a:spcPts val="1138"/>
              </a:spcAft>
            </a:pPr>
            <a:r>
              <a:rPr lang="nb-NO" altLang="nb-NO" dirty="0"/>
              <a:t>Stereotyper (lav toleranse for ”</a:t>
            </a:r>
            <a:r>
              <a:rPr lang="nb-NO" altLang="nb-NO" dirty="0" err="1"/>
              <a:t>annerledeshet</a:t>
            </a:r>
            <a:r>
              <a:rPr lang="nb-NO" altLang="nb-NO" dirty="0"/>
              <a:t>”)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902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7E5323-2486-5748-9B10-39DD62FB7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Utfordringer for unge homofile/lesbiske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B1ADC1-C8D0-8041-99BE-41C8864C9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nb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Homofile/lesbiske har det jevnt over bra, men mange møter fortsatt ekstra utfordringer i dagliglivet.</a:t>
            </a:r>
          </a:p>
          <a:p>
            <a:pPr>
              <a:lnSpc>
                <a:spcPct val="80000"/>
              </a:lnSpc>
            </a:pPr>
            <a:r>
              <a:rPr lang="nb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”Homo” – er et av de mest vanlige skjellsord blant ungdom. </a:t>
            </a:r>
          </a:p>
          <a:p>
            <a:r>
              <a:rPr lang="nb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De er mer utsatt enn resten av befolkningen</a:t>
            </a:r>
            <a:r>
              <a:rPr lang="nn-NO" altLang="nb-NO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i forhold til </a:t>
            </a:r>
            <a:r>
              <a:rPr lang="nn-NO" alt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selvmord</a:t>
            </a:r>
            <a:r>
              <a:rPr lang="nb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og vold.</a:t>
            </a:r>
            <a:endParaRPr lang="nn-NO" altLang="nb-NO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1 av 20 lesbiske/bifile tenåringsjenter og 1 av 5 homofile/bifile </a:t>
            </a:r>
            <a:r>
              <a:rPr lang="nn-NO" alt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tenåringsgutter</a:t>
            </a:r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i Oslo </a:t>
            </a:r>
            <a:r>
              <a:rPr lang="nn-NO" alt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sier</a:t>
            </a:r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de blir utsatt for daglig mobbing.</a:t>
            </a:r>
          </a:p>
          <a:p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2 av 10 lesbiske/bifile og 4 av10 homofile/bifile </a:t>
            </a:r>
            <a:r>
              <a:rPr lang="nn-NO" alt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oppgir</a:t>
            </a:r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å ha vært utsatt for vold som </a:t>
            </a:r>
            <a:r>
              <a:rPr lang="nn-NO" alt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krevde</a:t>
            </a:r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legebehandling siste året. </a:t>
            </a:r>
          </a:p>
          <a:p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Andelen er fire </a:t>
            </a:r>
            <a:r>
              <a:rPr lang="nn-NO" alt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ganger</a:t>
            </a:r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større enn </a:t>
            </a:r>
            <a:r>
              <a:rPr lang="nn-NO" alt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hva</a:t>
            </a:r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en finner blant heterofile </a:t>
            </a:r>
            <a:r>
              <a:rPr lang="nn-NO" alt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tenåringer</a:t>
            </a:r>
            <a:r>
              <a:rPr lang="nn-NO" altLang="nb-NO" sz="2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Mye av volden skjer i de unges </a:t>
            </a:r>
            <a:r>
              <a:rPr lang="nn-NO" alt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umiddelbare</a:t>
            </a:r>
            <a:r>
              <a:rPr lang="nn-NO" altLang="nb-NO" sz="2600" dirty="0">
                <a:latin typeface="Arial" panose="020B0604020202020204" pitchFamily="34" charset="0"/>
                <a:cs typeface="Arial" panose="020B0604020202020204" pitchFamily="34" charset="0"/>
              </a:rPr>
              <a:t> omgangskrets eller </a:t>
            </a:r>
            <a:r>
              <a:rPr lang="nn-NO" altLang="nb-NO" sz="2600" dirty="0" err="1">
                <a:latin typeface="Arial" panose="020B0604020202020204" pitchFamily="34" charset="0"/>
                <a:cs typeface="Arial" panose="020B0604020202020204" pitchFamily="34" charset="0"/>
              </a:rPr>
              <a:t>familierelasjoner</a:t>
            </a:r>
            <a:r>
              <a:rPr lang="nn-NO" altLang="nb-NO" sz="2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nb-NO" altLang="nb-NO" sz="1500" dirty="0">
                <a:latin typeface="Arial" panose="020B0604020202020204" pitchFamily="34" charset="0"/>
                <a:cs typeface="Arial" panose="020B0604020202020204" pitchFamily="34" charset="0"/>
              </a:rPr>
              <a:t>(Kilde: </a:t>
            </a:r>
            <a:r>
              <a:rPr lang="nb-NO" altLang="nb-NO" sz="1500" dirty="0" err="1">
                <a:latin typeface="Arial" panose="020B0604020202020204" pitchFamily="34" charset="0"/>
                <a:cs typeface="Arial" panose="020B0604020202020204" pitchFamily="34" charset="0"/>
              </a:rPr>
              <a:t>Røhnebek</a:t>
            </a:r>
            <a:r>
              <a:rPr lang="nb-NO" altLang="nb-NO" sz="1500" dirty="0">
                <a:latin typeface="Arial" panose="020B0604020202020204" pitchFamily="34" charset="0"/>
                <a:cs typeface="Arial" panose="020B0604020202020204" pitchFamily="34" charset="0"/>
              </a:rPr>
              <a:t> m.fl.: Hore eller homo? En rapport om seksualisert trakassering blant ungdom)</a:t>
            </a:r>
            <a:endParaRPr lang="nn-NO" altLang="nb-NO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951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B375F6-2D50-AA44-A6BF-8056AD93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altLang="nb-NO" dirty="0"/>
              <a:t>Homofile og lesbiske </a:t>
            </a:r>
            <a:r>
              <a:rPr lang="nn-NO" altLang="nb-NO" dirty="0" err="1"/>
              <a:t>idrettsutøvere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A7DB11-C7B8-CE46-92FA-9C15A9A2164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nn-NO" altLang="nb-NO" dirty="0"/>
              <a:t>Er </a:t>
            </a:r>
            <a:r>
              <a:rPr lang="nn-NO" altLang="nb-NO" dirty="0" err="1"/>
              <a:t>ikke</a:t>
            </a:r>
            <a:r>
              <a:rPr lang="nn-NO" altLang="nb-NO" dirty="0"/>
              <a:t> </a:t>
            </a:r>
            <a:r>
              <a:rPr lang="nn-NO" altLang="nb-NO" dirty="0" err="1"/>
              <a:t>åpne</a:t>
            </a:r>
            <a:r>
              <a:rPr lang="nn-NO" altLang="nb-NO" dirty="0"/>
              <a:t> om sin seksuelle legning i </a:t>
            </a:r>
            <a:r>
              <a:rPr lang="nn-NO" altLang="nb-NO" dirty="0" err="1"/>
              <a:t>idrettssammenheng</a:t>
            </a:r>
            <a:r>
              <a:rPr lang="nn-NO" altLang="nb-NO" dirty="0"/>
              <a:t>.</a:t>
            </a:r>
            <a:endParaRPr lang="nn-NO" altLang="nb-NO" sz="2276" dirty="0"/>
          </a:p>
          <a:p>
            <a:r>
              <a:rPr lang="nn-NO" altLang="nb-NO" dirty="0"/>
              <a:t>Opplever at en idrettskarriere </a:t>
            </a:r>
            <a:r>
              <a:rPr lang="nn-NO" altLang="nb-NO" dirty="0" err="1"/>
              <a:t>ikke</a:t>
            </a:r>
            <a:r>
              <a:rPr lang="nn-NO" altLang="nb-NO" dirty="0"/>
              <a:t> kan </a:t>
            </a:r>
            <a:r>
              <a:rPr lang="nn-NO" altLang="nb-NO" dirty="0" err="1"/>
              <a:t>kombineres</a:t>
            </a:r>
            <a:r>
              <a:rPr lang="nn-NO" altLang="nb-NO" dirty="0"/>
              <a:t> med det å være lesbisk, homofil, bifil eller </a:t>
            </a:r>
            <a:r>
              <a:rPr lang="nn-NO" altLang="nb-NO"/>
              <a:t>transperson. </a:t>
            </a:r>
          </a:p>
          <a:p>
            <a:r>
              <a:rPr lang="nn-NO" altLang="nb-NO"/>
              <a:t>Oppnår </a:t>
            </a:r>
            <a:r>
              <a:rPr lang="nn-NO" altLang="nb-NO" dirty="0"/>
              <a:t>dårlige resultat som </a:t>
            </a:r>
            <a:r>
              <a:rPr lang="nn-NO" altLang="nb-NO" dirty="0" err="1"/>
              <a:t>konkurranseutøver</a:t>
            </a:r>
            <a:r>
              <a:rPr lang="nn-NO" altLang="nb-NO" dirty="0"/>
              <a:t> av grunner relatert til sin seksuelle legning. </a:t>
            </a:r>
            <a:endParaRPr lang="nn-NO" altLang="nb-NO" sz="2276" dirty="0"/>
          </a:p>
          <a:p>
            <a:r>
              <a:rPr lang="nn-NO" altLang="nb-NO" dirty="0" err="1"/>
              <a:t>Trekkes</a:t>
            </a:r>
            <a:r>
              <a:rPr lang="nn-NO" altLang="nb-NO" dirty="0"/>
              <a:t> ofte mot homo-vennlige sosiale arenaer, og slutter med idrett.</a:t>
            </a:r>
            <a:r>
              <a:rPr lang="nn-NO" altLang="nb-NO" sz="3414" dirty="0"/>
              <a:t>	</a:t>
            </a:r>
          </a:p>
          <a:p>
            <a:pPr marL="0" indent="0">
              <a:buNone/>
            </a:pPr>
            <a:r>
              <a:rPr lang="nn-NO" altLang="nb-NO" sz="2276" dirty="0"/>
              <a:t>(Kilde: Eng 2003)</a:t>
            </a:r>
            <a:endParaRPr lang="nb-NO" dirty="0"/>
          </a:p>
          <a:p>
            <a:endParaRPr lang="nb-NO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1BCF3C69-3F30-A844-8FE2-B11402C0286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6576" r="16576"/>
          <a:stretch>
            <a:fillRect/>
          </a:stretch>
        </p:blipFill>
        <p:spPr/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FA50002-87A3-FA4B-AD8D-F4912C4D7BD5}"/>
              </a:ext>
            </a:extLst>
          </p:cNvPr>
          <p:cNvSpPr/>
          <p:nvPr/>
        </p:nvSpPr>
        <p:spPr>
          <a:xfrm>
            <a:off x="14306781" y="8212404"/>
            <a:ext cx="17267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050" dirty="0">
                <a:solidFill>
                  <a:schemeClr val="bg1">
                    <a:lumMod val="85000"/>
                  </a:schemeClr>
                </a:solidFill>
              </a:rPr>
              <a:t>Foto: Fredrik Hagen /NTB</a:t>
            </a:r>
          </a:p>
        </p:txBody>
      </p:sp>
    </p:spTree>
    <p:extLst>
      <p:ext uri="{BB962C8B-B14F-4D97-AF65-F5344CB8AC3E}">
        <p14:creationId xmlns:p14="http://schemas.microsoft.com/office/powerpoint/2010/main" val="84813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6F3543-9450-0748-B3C1-F8E0B7C2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kan du gjøre som trener/klubb?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38F98C-A6F5-8540-B910-8DF7D6A1E8BB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b-NO" altLang="nb-NO" dirty="0"/>
              <a:t>Signalisere nulltoleranse for homohets - vær tydelig!</a:t>
            </a:r>
          </a:p>
          <a:p>
            <a:pPr>
              <a:lnSpc>
                <a:spcPct val="110000"/>
              </a:lnSpc>
            </a:pPr>
            <a:r>
              <a:rPr lang="nb-NO" altLang="nb-NO" dirty="0"/>
              <a:t>Snakke om tema ”håndball mot homohets” med egne spillere og personer tilknyttet laget/klubben.</a:t>
            </a:r>
          </a:p>
          <a:p>
            <a:pPr>
              <a:lnSpc>
                <a:spcPct val="110000"/>
              </a:lnSpc>
            </a:pPr>
            <a:r>
              <a:rPr lang="nb-NO" altLang="nb-NO" dirty="0"/>
              <a:t>Skape en trygg arena for utøvere som ønsker å være åpen om sin seksuelle legning.</a:t>
            </a:r>
          </a:p>
          <a:p>
            <a:pPr>
              <a:lnSpc>
                <a:spcPct val="110000"/>
              </a:lnSpc>
            </a:pPr>
            <a:endParaRPr lang="nb-NO" dirty="0"/>
          </a:p>
          <a:p>
            <a:pPr>
              <a:lnSpc>
                <a:spcPct val="110000"/>
              </a:lnSpc>
            </a:pPr>
            <a:endParaRPr lang="nb-NO" dirty="0"/>
          </a:p>
          <a:p>
            <a:pPr>
              <a:lnSpc>
                <a:spcPct val="110000"/>
              </a:lnSpc>
            </a:pPr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D82FA19A-6301-D74C-B2A2-2C470E4AB72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5" name="Plassholder for bilde 9">
            <a:extLst>
              <a:ext uri="{FF2B5EF4-FFF2-40B4-BE49-F238E27FC236}">
                <a16:creationId xmlns:a16="http://schemas.microsoft.com/office/drawing/2014/main" id="{8BD245D2-3123-3243-AE35-4C153D698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6" t="24790" r="126"/>
          <a:stretch/>
        </p:blipFill>
        <p:spPr>
          <a:xfrm>
            <a:off x="8833534" y="1303365"/>
            <a:ext cx="7200001" cy="71758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450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">
      <a:dk1>
        <a:sysClr val="windowText" lastClr="000000"/>
      </a:dk1>
      <a:lt1>
        <a:sysClr val="window" lastClr="FFFFFF"/>
      </a:lt1>
      <a:dk2>
        <a:srgbClr val="0A1E5E"/>
      </a:dk2>
      <a:lt2>
        <a:srgbClr val="EA3747"/>
      </a:lt2>
      <a:accent1>
        <a:srgbClr val="001E60"/>
      </a:accent1>
      <a:accent2>
        <a:srgbClr val="F53241"/>
      </a:accent2>
      <a:accent3>
        <a:srgbClr val="9B9B9B"/>
      </a:accent3>
      <a:accent4>
        <a:srgbClr val="97D7EB"/>
      </a:accent4>
      <a:accent5>
        <a:srgbClr val="FF8C28"/>
      </a:accent5>
      <a:accent6>
        <a:srgbClr val="AB144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F_PPT.potx" id="{03AEBF2D-FD46-4E4D-8647-70FAEECAA867}" vid="{ADE1B5AE-D45C-487A-8373-3EFDAC30A34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  <wetp:taskpane dockstate="right" visibility="0" width="350" row="7">
    <wetp:webextensionref xmlns:r="http://schemas.openxmlformats.org/officeDocument/2006/relationships" r:id="rId2"/>
  </wetp:taskpane>
  <wetp:taskpane dockstate="right" visibility="0" width="350" row="8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4D95647E-860C-4986-9397-189B579D0E33}">
  <we:reference id="wa104380645" version="1.0.0.0" store="nb-NO" storeType="OMEX"/>
  <we:alternateReferences>
    <we:reference id="wa104380645" version="1.0.0.0" store="WA104380645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02F33B5-DB67-4729-875D-7D86F43E7D6D}">
  <we:reference id="wa104178141" version="4.0.0.8" store="nb-NO" storeType="OMEX"/>
  <we:alternateReferences>
    <we:reference id="wa104178141" version="4.0.0.8" store="WA104178141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B9FF6990-7B25-4AC0-ADB2-D06BB556C983}">
  <we:reference id="f7da559f-5105-4956-bf32-5c706edeb727" version="2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0c2ccee-19a7-4189-919c-411eeb51e35e">SF33-18-39</_dlc_DocId>
    <_dlc_DocIdUrl xmlns="10c2ccee-19a7-4189-919c-411eeb51e35e">
      <Url>https://idrettskontor.nif.no/sites/handballforbundet/_layouts/15/DocIdRedir.aspx?ID=SF33-18-39</Url>
      <Description>SF33-18-39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5F94EDC1E359478994DF0EC10B1809" ma:contentTypeVersion="0" ma:contentTypeDescription="Opprett et nytt dokument." ma:contentTypeScope="" ma:versionID="ed2aaf13e35d2af4b745c4c2f85c230f">
  <xsd:schema xmlns:xsd="http://www.w3.org/2001/XMLSchema" xmlns:xs="http://www.w3.org/2001/XMLSchema" xmlns:p="http://schemas.microsoft.com/office/2006/metadata/properties" xmlns:ns2="10c2ccee-19a7-4189-919c-411eeb51e35e" targetNamespace="http://schemas.microsoft.com/office/2006/metadata/properties" ma:root="true" ma:fieldsID="7c3927a9a9a29e66835843297f7000f1" ns2:_="">
    <xsd:import namespace="10c2ccee-19a7-4189-919c-411eeb51e35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c2ccee-19a7-4189-919c-411eeb51e35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9015C3-9FBC-4A0F-B86A-C8098BA8047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012FEBD-2AF0-477E-B531-60A6C4863D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E20033-DD5F-4226-ADE5-B26043529D4A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10c2ccee-19a7-4189-919c-411eeb51e35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85F71616-AF1F-4DFB-AA7D-E4A94F84F0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c2ccee-19a7-4189-919c-411eeb51e3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741</Words>
  <Application>Microsoft Macintosh PowerPoint</Application>
  <PresentationFormat>Egendefinert</PresentationFormat>
  <Paragraphs>76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Office-tema</vt:lpstr>
      <vt:lpstr>Håndball mot homohets</vt:lpstr>
      <vt:lpstr>Våre verdier</vt:lpstr>
      <vt:lpstr>Ytringer kan skade</vt:lpstr>
      <vt:lpstr>PowerPoint-presentasjon</vt:lpstr>
      <vt:lpstr>Hva er homohets?</vt:lpstr>
      <vt:lpstr>Hvorfor fordommer?</vt:lpstr>
      <vt:lpstr>Utfordringer for unge homofile/lesbiske</vt:lpstr>
      <vt:lpstr>Homofile og lesbiske idrettsutøvere</vt:lpstr>
      <vt:lpstr>Hva kan du gjøre som trener/klubb?</vt:lpstr>
      <vt:lpstr>Kjære, trener! </vt:lpstr>
      <vt:lpstr>Felles ansvar</vt:lpstr>
      <vt:lpstr>«Komme ut»-prosessen</vt:lpstr>
      <vt:lpstr>Diskusjonsoppgaver til laget/klubben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Grini, Maren Svensson</dc:creator>
  <cp:lastModifiedBy>Skei, Eva</cp:lastModifiedBy>
  <cp:revision>6</cp:revision>
  <dcterms:created xsi:type="dcterms:W3CDTF">2021-05-26T08:31:13Z</dcterms:created>
  <dcterms:modified xsi:type="dcterms:W3CDTF">2021-10-26T10:44:55Z</dcterms:modified>
</cp:coreProperties>
</file>