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9" r:id="rId2"/>
    <p:sldId id="317" r:id="rId3"/>
    <p:sldId id="318" r:id="rId4"/>
    <p:sldId id="320" r:id="rId5"/>
    <p:sldId id="321" r:id="rId6"/>
    <p:sldId id="322" r:id="rId7"/>
    <p:sldId id="323" r:id="rId8"/>
    <p:sldId id="324" r:id="rId9"/>
    <p:sldId id="325" r:id="rId10"/>
    <p:sldId id="327" r:id="rId11"/>
    <p:sldId id="326" r:id="rId12"/>
    <p:sldId id="329" r:id="rId13"/>
    <p:sldId id="331" r:id="rId14"/>
    <p:sldId id="332" r:id="rId15"/>
    <p:sldId id="333" r:id="rId16"/>
  </p:sldIdLst>
  <p:sldSz cx="9144000" cy="5143500" type="screen16x9"/>
  <p:notesSz cx="6731000" cy="98567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  <a:srgbClr val="0098DB"/>
    <a:srgbClr val="3399FF"/>
    <a:srgbClr val="C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709" autoAdjust="0"/>
  </p:normalViewPr>
  <p:slideViewPr>
    <p:cSldViewPr showGuides="1">
      <p:cViewPr varScale="1">
        <p:scale>
          <a:sx n="79" d="100"/>
          <a:sy n="79" d="100"/>
        </p:scale>
        <p:origin x="162" y="21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-2292" y="-114"/>
      </p:cViewPr>
      <p:guideLst>
        <p:guide orient="horz" pos="310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nb-NO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nb-NO" dirty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62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nb-NO" dirty="0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1488"/>
            <a:ext cx="29162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0DBCAB0-DDEB-484B-B78B-FD3E08FD4451}" type="slidenum">
              <a:rPr lang="nb-NO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0783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27426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ktangel 20"/>
          <p:cNvSpPr/>
          <p:nvPr userDrawn="1"/>
        </p:nvSpPr>
        <p:spPr bwMode="auto">
          <a:xfrm>
            <a:off x="107504" y="4623978"/>
            <a:ext cx="3672408" cy="43204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228222" y="4518993"/>
            <a:ext cx="2019036" cy="357013"/>
            <a:chOff x="323528" y="6220544"/>
            <a:chExt cx="2019036" cy="357013"/>
          </a:xfrm>
        </p:grpSpPr>
        <p:pic>
          <p:nvPicPr>
            <p:cNvPr id="14" name="Object 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6220544"/>
              <a:ext cx="841375" cy="304800"/>
            </a:xfrm>
            <a:prstGeom prst="rect">
              <a:avLst/>
            </a:prstGeom>
            <a:noFill/>
            <a:ln w="12700">
              <a:miter lim="800000"/>
              <a:headEnd type="none" w="sm" len="sm"/>
              <a:tailEnd type="none" w="sm" len="sm"/>
            </a:ln>
            <a:effectLst/>
          </p:spPr>
        </p:pic>
        <p:pic>
          <p:nvPicPr>
            <p:cNvPr id="15" name="Picture 92" descr="C:\Users\nhf-kbi\Desktop\Gjensidige på mal.jp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46498" y="6220544"/>
              <a:ext cx="996066" cy="357013"/>
            </a:xfrm>
            <a:prstGeom prst="rect">
              <a:avLst/>
            </a:prstGeom>
            <a:noFill/>
          </p:spPr>
        </p:pic>
      </p:grpSp>
      <p:pic>
        <p:nvPicPr>
          <p:cNvPr id="16" name="Picture 65"/>
          <p:cNvPicPr>
            <a:picLocks noChangeAspect="1" noChangeArrowheads="1"/>
          </p:cNvPicPr>
          <p:nvPr userDrawn="1"/>
        </p:nvPicPr>
        <p:blipFill rotWithShape="1">
          <a:blip r:embed="rId5" cstate="print"/>
          <a:srcRect l="-156" r="156" b="6934"/>
          <a:stretch/>
        </p:blipFill>
        <p:spPr bwMode="auto">
          <a:xfrm>
            <a:off x="-14996" y="-887307"/>
            <a:ext cx="9158996" cy="5115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2"/>
          <p:cNvPicPr>
            <a:picLocks noChangeAspect="1" noChangeArrowheads="1"/>
          </p:cNvPicPr>
          <p:nvPr userDrawn="1"/>
        </p:nvPicPr>
        <p:blipFill>
          <a:blip r:embed="rId6" cstate="print"/>
          <a:srcRect l="65839"/>
          <a:stretch>
            <a:fillRect/>
          </a:stretch>
        </p:blipFill>
        <p:spPr bwMode="auto">
          <a:xfrm>
            <a:off x="6732240" y="4240534"/>
            <a:ext cx="2327393" cy="7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Group 18"/>
          <p:cNvGrpSpPr>
            <a:grpSpLocks/>
          </p:cNvGrpSpPr>
          <p:nvPr userDrawn="1"/>
        </p:nvGrpSpPr>
        <p:grpSpPr bwMode="auto">
          <a:xfrm>
            <a:off x="-13053" y="2719163"/>
            <a:ext cx="1366838" cy="1800225"/>
            <a:chOff x="-15" y="1121"/>
            <a:chExt cx="861" cy="1134"/>
          </a:xfrm>
        </p:grpSpPr>
        <p:sp>
          <p:nvSpPr>
            <p:cNvPr id="23" name="Text Box 13"/>
            <p:cNvSpPr txBox="1">
              <a:spLocks noChangeArrowheads="1"/>
            </p:cNvSpPr>
            <p:nvPr userDrawn="1"/>
          </p:nvSpPr>
          <p:spPr bwMode="auto">
            <a:xfrm>
              <a:off x="82" y="1166"/>
              <a:ext cx="540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Begeistring</a:t>
              </a:r>
            </a:p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Innsatsvilje</a:t>
              </a:r>
            </a:p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Respekt</a:t>
              </a:r>
            </a:p>
            <a:p>
              <a:pPr>
                <a:lnSpc>
                  <a:spcPct val="150000"/>
                </a:lnSpc>
              </a:pPr>
              <a:r>
                <a:rPr lang="nb-NO" sz="900" dirty="0">
                  <a:solidFill>
                    <a:schemeClr val="bg1"/>
                  </a:solidFill>
                  <a:latin typeface="Verdana" pitchFamily="34" charset="0"/>
                </a:rPr>
                <a:t>Fair Play</a:t>
              </a:r>
            </a:p>
          </p:txBody>
        </p:sp>
        <p:sp>
          <p:nvSpPr>
            <p:cNvPr id="24" name="Line 14"/>
            <p:cNvSpPr>
              <a:spLocks noChangeShapeType="1"/>
            </p:cNvSpPr>
            <p:nvPr userDrawn="1"/>
          </p:nvSpPr>
          <p:spPr bwMode="auto">
            <a:xfrm>
              <a:off x="846" y="1121"/>
              <a:ext cx="0" cy="113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nb-NO" sz="2000" dirty="0"/>
            </a:p>
          </p:txBody>
        </p:sp>
        <p:graphicFrame>
          <p:nvGraphicFramePr>
            <p:cNvPr id="25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3276861"/>
                </p:ext>
              </p:extLst>
            </p:nvPr>
          </p:nvGraphicFramePr>
          <p:xfrm>
            <a:off x="-15" y="1750"/>
            <a:ext cx="802" cy="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1333" name="Image" r:id="rId7" imgW="1584695" imgH="2011684" progId="">
                    <p:embed/>
                  </p:oleObj>
                </mc:Choice>
                <mc:Fallback>
                  <p:oleObj name="Image" r:id="rId7" imgW="1584695" imgH="2011684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12" t="64302" r="13628" b="24902"/>
                        <a:stretch>
                          <a:fillRect/>
                        </a:stretch>
                      </p:blipFill>
                      <p:spPr bwMode="auto">
                        <a:xfrm>
                          <a:off x="-15" y="1750"/>
                          <a:ext cx="802" cy="1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Font typeface="Courier New" pitchFamily="49" charset="0"/>
              <a:buChar char="o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850" y="844154"/>
            <a:ext cx="4171950" cy="2024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844154"/>
            <a:ext cx="4171950" cy="2024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5438" y="40481"/>
            <a:ext cx="8494712" cy="8572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323850" y="844154"/>
            <a:ext cx="4171950" cy="20240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844154"/>
            <a:ext cx="4171950" cy="20240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346348"/>
            <a:ext cx="756051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505248"/>
            <a:ext cx="8496300" cy="202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nb-NO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Klikk for å redigere tekststiler i malen</a:t>
            </a:r>
          </a:p>
          <a:p>
            <a:pPr marL="742950" marR="0" lvl="1" indent="-28575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nb-NO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143000" marR="0" lvl="2" indent="-2286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600200" marR="0" lvl="3" indent="-2286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/>
              <a:defRPr/>
            </a:pPr>
            <a:r>
              <a:rPr kumimoji="0" 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2057400" marR="0" lvl="4" indent="-2286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nb-NO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Femte nivå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>
                <a:latin typeface="Times New Roman" pitchFamily="18" charset="0"/>
              </a:defRPr>
            </a:lvl1pPr>
          </a:lstStyle>
          <a:p>
            <a:fld id="{F1090A0F-5158-404B-B9DC-4499662BD3EB}" type="slidenum">
              <a:rPr lang="nb-NO"/>
              <a:pPr/>
              <a:t>‹#›</a:t>
            </a:fld>
            <a:endParaRPr lang="nb-NO" dirty="0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247650" y="452318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/>
            <a:endParaRPr lang="nb-NO" sz="1400" dirty="0"/>
          </a:p>
        </p:txBody>
      </p:sp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6343650" y="452318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 defTabSz="762000"/>
            <a:fld id="{7AF89050-C6E8-41B6-90A2-FB1E777EBA81}" type="slidenum">
              <a:rPr lang="nb-NO" sz="1400">
                <a:latin typeface="Times New Roman" pitchFamily="18" charset="0"/>
              </a:rPr>
              <a:pPr algn="r" defTabSz="762000"/>
              <a:t>‹#›</a:t>
            </a:fld>
            <a:endParaRPr lang="nb-NO" sz="1400" dirty="0">
              <a:latin typeface="Times New Roman" pitchFamily="18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463550" y="468511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lang="nb-NO" sz="1400" dirty="0">
              <a:latin typeface="Arial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2914650" y="4523185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defTabSz="762000"/>
            <a:endParaRPr lang="nb-NO" sz="1400" dirty="0">
              <a:latin typeface="Times New Roman" pitchFamily="18" charset="0"/>
            </a:endParaRP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-674688" y="2105174"/>
            <a:ext cx="18473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nb-NO" dirty="0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674688" y="2333774"/>
            <a:ext cx="18473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nb-NO" dirty="0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674688" y="2622828"/>
            <a:ext cx="184731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defTabSz="762000" eaLnBrk="1" hangingPunct="1"/>
            <a:endParaRPr lang="nb-NO" sz="1800" dirty="0">
              <a:latin typeface="Arial" charset="0"/>
            </a:endParaRPr>
          </a:p>
        </p:txBody>
      </p:sp>
      <p:sp>
        <p:nvSpPr>
          <p:cNvPr id="25" name="Plassholder for innhold 2"/>
          <p:cNvSpPr txBox="1">
            <a:spLocks/>
          </p:cNvSpPr>
          <p:nvPr userDrawn="1"/>
        </p:nvSpPr>
        <p:spPr>
          <a:xfrm>
            <a:off x="323850" y="1190617"/>
            <a:ext cx="8496300" cy="202406"/>
          </a:xfrm>
          <a:prstGeom prst="rect">
            <a:avLst/>
          </a:prstGeom>
        </p:spPr>
        <p:txBody>
          <a:bodyPr/>
          <a:lstStyle>
            <a:lvl4pPr>
              <a:buFont typeface="Courier New" pitchFamily="49" charset="0"/>
              <a:buChar char="o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marL="342900" marR="0" lvl="0" indent="-342900" algn="l" defTabSz="7620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26" name="Picture 65"/>
          <p:cNvPicPr>
            <a:picLocks noChangeAspect="1" noChangeArrowheads="1"/>
          </p:cNvPicPr>
          <p:nvPr userDrawn="1"/>
        </p:nvPicPr>
        <p:blipFill rotWithShape="1">
          <a:blip r:embed="rId9" cstate="print"/>
          <a:srcRect l="-156" t="75295" r="156" b="6934"/>
          <a:stretch/>
        </p:blipFill>
        <p:spPr bwMode="auto">
          <a:xfrm>
            <a:off x="-14996" y="4187304"/>
            <a:ext cx="9158996" cy="976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Object 2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9037" y="4591001"/>
            <a:ext cx="841375" cy="304800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  <a:effectLst/>
        </p:spPr>
      </p:pic>
      <p:pic>
        <p:nvPicPr>
          <p:cNvPr id="30" name="Picture 92" descr="C:\Users\nhf-kbi\Desktop\Gjensidige på mal.jp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03648" y="4587974"/>
            <a:ext cx="850392" cy="304800"/>
          </a:xfrm>
          <a:prstGeom prst="rect">
            <a:avLst/>
          </a:prstGeom>
          <a:noFill/>
        </p:spPr>
      </p:pic>
      <p:pic>
        <p:nvPicPr>
          <p:cNvPr id="33" name="Picture 92" descr="Kunsponsor, annet blank"/>
          <p:cNvPicPr>
            <a:picLocks noChangeAspect="1" noChangeArrowheads="1"/>
          </p:cNvPicPr>
          <p:nvPr userDrawn="1"/>
        </p:nvPicPr>
        <p:blipFill>
          <a:blip r:embed="rId12" cstate="print"/>
          <a:srcRect l="50009" b="-6667"/>
          <a:stretch>
            <a:fillRect/>
          </a:stretch>
        </p:blipFill>
        <p:spPr bwMode="auto">
          <a:xfrm>
            <a:off x="5475535" y="4363714"/>
            <a:ext cx="3488953" cy="72831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9" r:id="rId5"/>
    <p:sldLayoutId id="2147483660" r:id="rId6"/>
    <p:sldLayoutId id="2147483663" r:id="rId7"/>
  </p:sldLayoutIdLst>
  <p:timing>
    <p:tnLst>
      <p:par>
        <p:cTn id="1" dur="indefinite" restart="never" nodeType="tmRoot"/>
      </p:par>
    </p:tnLst>
  </p:timing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FF00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FF0066"/>
          </a:solidFill>
          <a:latin typeface="Verdana" pitchFamily="34" charset="0"/>
        </a:defRPr>
      </a:lvl9pPr>
    </p:titleStyle>
    <p:bodyStyle>
      <a:lvl1pPr marL="342900" marR="0" indent="-3429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tabLst/>
        <a:defRPr sz="1600">
          <a:solidFill>
            <a:schemeClr val="tx1"/>
          </a:solidFill>
          <a:latin typeface="+mn-lt"/>
        </a:defRPr>
      </a:lvl2pPr>
      <a:lvl3pPr marL="1143000" marR="0" indent="-2286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1400">
          <a:solidFill>
            <a:schemeClr val="tx1"/>
          </a:solidFill>
          <a:latin typeface="+mn-lt"/>
        </a:defRPr>
      </a:lvl3pPr>
      <a:lvl4pPr marL="1600200" marR="0" indent="-2286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Courier New" pitchFamily="49" charset="0"/>
        <a:buNone/>
        <a:tabLst/>
        <a:defRPr sz="1400">
          <a:solidFill>
            <a:schemeClr val="tx1"/>
          </a:solidFill>
          <a:latin typeface="+mn-lt"/>
        </a:defRPr>
      </a:lvl4pPr>
      <a:lvl5pPr marL="2057400" marR="0" indent="-228600" algn="l" defTabSz="7620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itchFamily="2" charset="2"/>
        <a:buChar char="§"/>
        <a:tabLst/>
        <a:defRPr sz="1400">
          <a:solidFill>
            <a:schemeClr val="tx1"/>
          </a:solidFill>
          <a:latin typeface="+mn-lt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tlendingen.no/article/20080919/SPORT04/27546030/1102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idx="4294967295"/>
          </p:nvPr>
        </p:nvSpPr>
        <p:spPr>
          <a:xfrm>
            <a:off x="1579938" y="0"/>
            <a:ext cx="7312542" cy="2283718"/>
          </a:xfrm>
        </p:spPr>
        <p:txBody>
          <a:bodyPr/>
          <a:lstStyle/>
          <a:p>
            <a:pPr algn="ctr"/>
            <a:r>
              <a:rPr lang="nb-NO" altLang="nb-NO" sz="3600" dirty="0">
                <a:solidFill>
                  <a:schemeClr val="bg1"/>
                </a:solidFill>
              </a:rPr>
              <a:t>Håndball mot </a:t>
            </a:r>
            <a:r>
              <a:rPr lang="nb-NO" altLang="nb-NO" sz="3600" dirty="0" smtClean="0">
                <a:solidFill>
                  <a:schemeClr val="bg1"/>
                </a:solidFill>
              </a:rPr>
              <a:t>homohets</a:t>
            </a:r>
            <a:br>
              <a:rPr lang="nb-NO" altLang="nb-NO" sz="3600" dirty="0" smtClean="0">
                <a:solidFill>
                  <a:schemeClr val="bg1"/>
                </a:solidFill>
              </a:rPr>
            </a:br>
            <a:r>
              <a:rPr lang="nb-NO" altLang="nb-NO" sz="3600" dirty="0">
                <a:solidFill>
                  <a:schemeClr val="bg1"/>
                </a:solidFill>
              </a:rPr>
              <a:t/>
            </a:r>
            <a:br>
              <a:rPr lang="nb-NO" altLang="nb-NO" sz="3600" dirty="0">
                <a:solidFill>
                  <a:schemeClr val="bg1"/>
                </a:solidFill>
              </a:rPr>
            </a:br>
            <a:r>
              <a:rPr lang="nb-NO" altLang="nb-NO" sz="3600" dirty="0" smtClean="0">
                <a:solidFill>
                  <a:srgbClr val="FF0000"/>
                </a:solidFill>
              </a:rPr>
              <a:t>”Ytringer </a:t>
            </a:r>
            <a:r>
              <a:rPr lang="nb-NO" altLang="nb-NO" sz="3600" dirty="0">
                <a:solidFill>
                  <a:srgbClr val="FF0000"/>
                </a:solidFill>
              </a:rPr>
              <a:t>kan </a:t>
            </a:r>
            <a:r>
              <a:rPr lang="nb-NO" altLang="nb-NO" sz="3600" dirty="0" smtClean="0">
                <a:solidFill>
                  <a:srgbClr val="FF0000"/>
                </a:solidFill>
              </a:rPr>
              <a:t>skade”</a:t>
            </a:r>
            <a:endParaRPr lang="nb-NO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699542"/>
          </a:xfrm>
        </p:spPr>
        <p:txBody>
          <a:bodyPr/>
          <a:lstStyle/>
          <a:p>
            <a:r>
              <a:rPr lang="nn-NO" altLang="nb-NO" dirty="0" err="1"/>
              <a:t>Hvorfor</a:t>
            </a:r>
            <a:r>
              <a:rPr lang="nn-NO" altLang="nb-NO" dirty="0"/>
              <a:t> </a:t>
            </a:r>
            <a:r>
              <a:rPr lang="nn-NO" altLang="nb-NO" dirty="0" err="1"/>
              <a:t>fordommer</a:t>
            </a:r>
            <a:r>
              <a:rPr lang="nn-NO" altLang="nb-NO" dirty="0"/>
              <a:t> mot homofile?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699542"/>
            <a:ext cx="8496300" cy="3384376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nb-NO" altLang="nb-NO" b="1" dirty="0">
                <a:solidFill>
                  <a:srgbClr val="FF0066"/>
                </a:solidFill>
              </a:rPr>
              <a:t>Redsel for det ukjente</a:t>
            </a:r>
          </a:p>
          <a:p>
            <a:pPr>
              <a:spcAft>
                <a:spcPts val="600"/>
              </a:spcAft>
            </a:pPr>
            <a:r>
              <a:rPr lang="nb-NO" altLang="nb-NO" sz="1800" dirty="0"/>
              <a:t>Utenfor seg selv (eksternt)</a:t>
            </a:r>
          </a:p>
          <a:p>
            <a:pPr>
              <a:spcAft>
                <a:spcPts val="600"/>
              </a:spcAft>
            </a:pPr>
            <a:r>
              <a:rPr lang="nb-NO" altLang="nb-NO" sz="1800" dirty="0"/>
              <a:t>Hos seg selv (internt)</a:t>
            </a:r>
          </a:p>
          <a:p>
            <a:pPr>
              <a:spcAft>
                <a:spcPts val="600"/>
              </a:spcAft>
            </a:pPr>
            <a:r>
              <a:rPr lang="nb-NO" altLang="nb-NO" sz="1800" dirty="0"/>
              <a:t>Redsel for å bli definert som homofil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altLang="nb-NO" b="1" dirty="0">
                <a:solidFill>
                  <a:srgbClr val="FF0066"/>
                </a:solidFill>
              </a:rPr>
              <a:t>Mangel på kunnskap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b-NO" altLang="nb-NO" b="1" dirty="0">
                <a:solidFill>
                  <a:srgbClr val="FF0066"/>
                </a:solidFill>
              </a:rPr>
              <a:t>Fastlåste kjønnsroller</a:t>
            </a:r>
          </a:p>
          <a:p>
            <a:pPr>
              <a:spcAft>
                <a:spcPts val="600"/>
              </a:spcAft>
            </a:pPr>
            <a:r>
              <a:rPr lang="nb-NO" altLang="nb-NO" dirty="0" smtClean="0"/>
              <a:t>Hva </a:t>
            </a:r>
            <a:r>
              <a:rPr lang="nb-NO" altLang="nb-NO" dirty="0"/>
              <a:t>er maskulint og hva er feminint?</a:t>
            </a:r>
          </a:p>
          <a:p>
            <a:pPr>
              <a:spcAft>
                <a:spcPts val="600"/>
              </a:spcAft>
            </a:pPr>
            <a:r>
              <a:rPr lang="nb-NO" altLang="nb-NO" dirty="0" smtClean="0"/>
              <a:t>Stereotyper </a:t>
            </a:r>
            <a:r>
              <a:rPr lang="nb-NO" altLang="nb-NO" dirty="0"/>
              <a:t>(lav toleranse for ”</a:t>
            </a:r>
            <a:r>
              <a:rPr lang="nb-NO" altLang="nb-NO" dirty="0" err="1"/>
              <a:t>annerledeshet</a:t>
            </a:r>
            <a:r>
              <a:rPr lang="nb-NO" altLang="nb-NO" dirty="0"/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3870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altLang="nb-NO" dirty="0"/>
              <a:t>Hva kan du gjøre som trener?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1059582"/>
            <a:ext cx="8496300" cy="30963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b-NO" altLang="nb-NO" dirty="0" smtClean="0"/>
              <a:t>Signalisere </a:t>
            </a:r>
            <a:r>
              <a:rPr lang="nb-NO" altLang="nb-NO" dirty="0"/>
              <a:t>nulltoleranse for homohets - vær tydelig!</a:t>
            </a:r>
          </a:p>
          <a:p>
            <a:pPr>
              <a:lnSpc>
                <a:spcPct val="150000"/>
              </a:lnSpc>
            </a:pPr>
            <a:r>
              <a:rPr lang="nb-NO" altLang="nb-NO" dirty="0"/>
              <a:t>Snakke om tema ”håndball mot homohets” med egne spillere og personer tilknyttet laget.</a:t>
            </a:r>
          </a:p>
          <a:p>
            <a:pPr>
              <a:lnSpc>
                <a:spcPct val="150000"/>
              </a:lnSpc>
            </a:pPr>
            <a:r>
              <a:rPr lang="nb-NO" altLang="nb-NO" dirty="0"/>
              <a:t>Skape en trygg arena for utøvere som ønsker å være åpen om sin seksuelle legning.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6099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483518"/>
          </a:xfrm>
        </p:spPr>
        <p:txBody>
          <a:bodyPr/>
          <a:lstStyle/>
          <a:p>
            <a:pPr algn="ctr"/>
            <a:r>
              <a:rPr lang="nb-NO" altLang="nb-NO"/>
              <a:t>Felles ansvar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483518"/>
            <a:ext cx="8496300" cy="35283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b-NO" altLang="nb-NO" dirty="0"/>
              <a:t>Det er en viktig del av norsk håndballs verdigrunnlag.</a:t>
            </a:r>
          </a:p>
          <a:p>
            <a:pPr>
              <a:lnSpc>
                <a:spcPct val="150000"/>
              </a:lnSpc>
            </a:pPr>
            <a:r>
              <a:rPr lang="nb-NO" altLang="nb-NO" dirty="0"/>
              <a:t>Ta temaet opp når dere diskuterer verdier internt i klubben og i de enkelte lag.</a:t>
            </a:r>
          </a:p>
          <a:p>
            <a:pPr>
              <a:lnSpc>
                <a:spcPct val="150000"/>
              </a:lnSpc>
            </a:pPr>
            <a:r>
              <a:rPr lang="nb-NO" altLang="nb-NO" dirty="0"/>
              <a:t>Få temaet inn trener-, dommer- og lederutdanningen.</a:t>
            </a:r>
          </a:p>
          <a:p>
            <a:pPr>
              <a:lnSpc>
                <a:spcPct val="150000"/>
              </a:lnSpc>
            </a:pPr>
            <a:r>
              <a:rPr lang="nb-NO" altLang="nb-NO" dirty="0"/>
              <a:t>Vi har alle et ansvar! </a:t>
            </a:r>
          </a:p>
          <a:p>
            <a:pPr>
              <a:lnSpc>
                <a:spcPct val="150000"/>
              </a:lnSpc>
            </a:pPr>
            <a:r>
              <a:rPr lang="nb-NO" altLang="nb-NO" dirty="0"/>
              <a:t>Vær et forbilde, - ta en diskusjon </a:t>
            </a:r>
            <a:r>
              <a:rPr lang="nb-NO" altLang="nb-NO" dirty="0" smtClean="0"/>
              <a:t>i din klubb.</a:t>
            </a:r>
            <a:endParaRPr lang="nb-NO" altLang="nb-NO" dirty="0"/>
          </a:p>
          <a:p>
            <a:pPr>
              <a:lnSpc>
                <a:spcPct val="150000"/>
              </a:lnSpc>
            </a:pPr>
            <a:r>
              <a:rPr lang="nb-NO" altLang="nb-NO" dirty="0"/>
              <a:t>Påpek homohets, - </a:t>
            </a:r>
            <a:r>
              <a:rPr lang="nb-NO" altLang="nb-NO" dirty="0" smtClean="0"/>
              <a:t>vis til nulltoleranse </a:t>
            </a:r>
            <a:r>
              <a:rPr lang="nb-NO" altLang="nb-NO" dirty="0"/>
              <a:t>i norsk håndball!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58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339502"/>
          </a:xfrm>
        </p:spPr>
        <p:txBody>
          <a:bodyPr/>
          <a:lstStyle/>
          <a:p>
            <a:pPr algn="ctr"/>
            <a:r>
              <a:rPr lang="nb-NO" altLang="nb-NO"/>
              <a:t>«Komme–ut–prosessen»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339502"/>
            <a:ext cx="8496300" cy="3744416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nb-NO" altLang="nb-NO" dirty="0"/>
              <a:t>Frykten for at det verste skal skje, - !</a:t>
            </a:r>
          </a:p>
          <a:p>
            <a:pPr>
              <a:buFont typeface="Arial" charset="0"/>
              <a:buChar char="•"/>
            </a:pPr>
            <a:r>
              <a:rPr lang="nb-NO" altLang="nb-NO" dirty="0"/>
              <a:t> Hvordan kan vi redusere denne frykten?</a:t>
            </a:r>
          </a:p>
          <a:p>
            <a:pPr>
              <a:buFont typeface="Arial" charset="0"/>
              <a:buChar char="•"/>
            </a:pPr>
            <a:r>
              <a:rPr lang="nb-NO" altLang="nb-NO" dirty="0"/>
              <a:t> Trener/leder har en tydelig holdning som gir utøveren</a:t>
            </a:r>
          </a:p>
          <a:p>
            <a:r>
              <a:rPr lang="nb-NO" altLang="nb-NO" dirty="0"/>
              <a:t>  en trygg arena i håndballmiljøet. </a:t>
            </a:r>
          </a:p>
          <a:p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570" y="2283718"/>
            <a:ext cx="3106886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ktangel 4"/>
          <p:cNvSpPr/>
          <p:nvPr/>
        </p:nvSpPr>
        <p:spPr>
          <a:xfrm>
            <a:off x="107504" y="1923678"/>
            <a:ext cx="4752528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defTabSz="914400" eaLnBrk="1" hangingPunct="1">
              <a:spcAft>
                <a:spcPts val="200"/>
              </a:spcAft>
            </a:pPr>
            <a:r>
              <a:rPr lang="nb-NO" altLang="nb-NO" sz="1100" b="1" i="1" dirty="0"/>
              <a:t>” </a:t>
            </a:r>
            <a:r>
              <a:rPr lang="nb-NO" altLang="nb-NO" sz="1400" i="1" dirty="0"/>
              <a:t>Onsdag fortalte han alle lagkameratene sine i Elverum Håndball om sin seksuelle legning. </a:t>
            </a:r>
          </a:p>
          <a:p>
            <a:pPr marL="0" indent="0" defTabSz="914400" eaLnBrk="1" hangingPunct="1">
              <a:spcAft>
                <a:spcPts val="200"/>
              </a:spcAft>
            </a:pPr>
            <a:r>
              <a:rPr lang="nb-NO" altLang="nb-NO" sz="1400" i="1" dirty="0"/>
              <a:t>– Jeg har aldri vært så nervøs i hele mitt liv, sier 20-åringen</a:t>
            </a:r>
            <a:r>
              <a:rPr lang="nb-NO" altLang="nb-NO" sz="1400" b="1" i="1" dirty="0"/>
              <a:t>.”</a:t>
            </a:r>
          </a:p>
          <a:p>
            <a:pPr marL="0" indent="0" defTabSz="914400" eaLnBrk="1" hangingPunct="1">
              <a:spcAft>
                <a:spcPts val="200"/>
              </a:spcAft>
            </a:pPr>
            <a:endParaRPr lang="nb-NO" altLang="nb-NO" sz="1400" b="1" i="1" dirty="0"/>
          </a:p>
          <a:p>
            <a:pPr marL="0" indent="0" defTabSz="914400" eaLnBrk="1" hangingPunct="1"/>
            <a:r>
              <a:rPr lang="nb-NO" altLang="nb-NO" sz="1400" i="1" dirty="0"/>
              <a:t>Are Grongstad</a:t>
            </a:r>
            <a:br>
              <a:rPr lang="nb-NO" altLang="nb-NO" sz="1400" i="1" dirty="0"/>
            </a:br>
            <a:r>
              <a:rPr lang="nb-NO" altLang="nb-NO" sz="1400" i="1" dirty="0"/>
              <a:t>intervju med Østlendingen 19/9-08 </a:t>
            </a:r>
          </a:p>
          <a:p>
            <a:pPr marL="0" indent="0" defTabSz="914400" eaLnBrk="1" hangingPunct="1"/>
            <a:r>
              <a:rPr lang="nb-NO" altLang="nb-NO" sz="1400" i="1" dirty="0">
                <a:hlinkClick r:id="rId3"/>
              </a:rPr>
              <a:t>www.ostlendingen.no/article/20080919/SPORT04/27546030/1102</a:t>
            </a:r>
            <a:r>
              <a:rPr lang="nb-NO" altLang="nb-NO" sz="1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69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nb-NO" dirty="0" smtClean="0"/>
              <a:t>Kjære trener! </a:t>
            </a:r>
            <a:endParaRPr lang="nb-NO" dirty="0"/>
          </a:p>
        </p:txBody>
      </p:sp>
      <p:pic>
        <p:nvPicPr>
          <p:cNvPr id="16" name="Picture 4" descr="10 Hammerseng, Gro_200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63638"/>
            <a:ext cx="2123728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kstSylinder 16"/>
          <p:cNvSpPr txBox="1"/>
          <p:nvPr/>
        </p:nvSpPr>
        <p:spPr>
          <a:xfrm>
            <a:off x="2771800" y="1563637"/>
            <a:ext cx="6048672" cy="2419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20000"/>
              </a:lnSpc>
            </a:pPr>
            <a:r>
              <a:rPr lang="nb-NO" altLang="nb-NO" sz="1400" i="1" dirty="0"/>
              <a:t>” - Det kan være ukomfortabelt å skulle snakke om det som er ukjent og som du vet lite om. Kast deg ut i det på tross av dette. </a:t>
            </a:r>
            <a:r>
              <a:rPr lang="nb-NO" altLang="nb-NO" sz="1400" b="1" i="1" dirty="0"/>
              <a:t>DU</a:t>
            </a:r>
            <a:r>
              <a:rPr lang="nb-NO" altLang="nb-NO" sz="1400" i="1" dirty="0"/>
              <a:t> kan gjøre en forskjell ved å snakke med dine spillere om homohets og homofobi. Bare det at homofili blir et samtaleemne kan bidra til å fjerne fordommer og ikke minst skape et bedre grunnlag for åpenhet i miljøet - ”</a:t>
            </a:r>
          </a:p>
          <a:p>
            <a:pPr marL="0" indent="0">
              <a:lnSpc>
                <a:spcPct val="120000"/>
              </a:lnSpc>
            </a:pPr>
            <a:endParaRPr lang="nb-NO" altLang="nb-NO" sz="1400" i="1" dirty="0"/>
          </a:p>
          <a:p>
            <a:pPr marL="0" indent="0">
              <a:lnSpc>
                <a:spcPct val="120000"/>
              </a:lnSpc>
            </a:pPr>
            <a:r>
              <a:rPr lang="nb-NO" altLang="nb-NO" sz="1400" i="1" dirty="0"/>
              <a:t>Lykke til!</a:t>
            </a:r>
          </a:p>
          <a:p>
            <a:pPr marL="0" indent="0">
              <a:lnSpc>
                <a:spcPct val="120000"/>
              </a:lnSpc>
            </a:pPr>
            <a:r>
              <a:rPr lang="nb-NO" altLang="nb-NO" sz="1400" i="1" dirty="0"/>
              <a:t>Gro Hammerseng</a:t>
            </a:r>
          </a:p>
        </p:txBody>
      </p:sp>
    </p:spTree>
    <p:extLst>
      <p:ext uri="{BB962C8B-B14F-4D97-AF65-F5344CB8AC3E}">
        <p14:creationId xmlns:p14="http://schemas.microsoft.com/office/powerpoint/2010/main" val="49667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771550"/>
          </a:xfrm>
        </p:spPr>
        <p:txBody>
          <a:bodyPr/>
          <a:lstStyle/>
          <a:p>
            <a:r>
              <a:rPr lang="nb-NO" dirty="0" smtClean="0"/>
              <a:t>Tema til diskusjon i laget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771550"/>
            <a:ext cx="8496300" cy="33843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b-NO" altLang="nb-NO" b="1" dirty="0"/>
              <a:t>Hva er ”Håndball mot homohets”?</a:t>
            </a:r>
          </a:p>
          <a:p>
            <a:pPr>
              <a:lnSpc>
                <a:spcPct val="150000"/>
              </a:lnSpc>
            </a:pPr>
            <a:r>
              <a:rPr lang="nb-NO" altLang="nb-NO" b="1" dirty="0"/>
              <a:t>Utfordringer for unge </a:t>
            </a:r>
            <a:r>
              <a:rPr lang="nb-NO" altLang="nb-NO" b="1" dirty="0" smtClean="0"/>
              <a:t>homofile/lesbiske i samfunnet</a:t>
            </a:r>
            <a:endParaRPr lang="nb-NO" altLang="nb-NO" b="1" dirty="0"/>
          </a:p>
          <a:p>
            <a:pPr>
              <a:lnSpc>
                <a:spcPct val="150000"/>
              </a:lnSpc>
            </a:pPr>
            <a:r>
              <a:rPr lang="nb-NO" altLang="nb-NO" b="1" dirty="0"/>
              <a:t>Utfordringer for homofile/lesbiske i idretten</a:t>
            </a:r>
          </a:p>
          <a:p>
            <a:pPr>
              <a:lnSpc>
                <a:spcPct val="150000"/>
              </a:lnSpc>
            </a:pPr>
            <a:r>
              <a:rPr lang="nb-NO" altLang="nb-NO" b="1" dirty="0"/>
              <a:t>Hva er homohets og hvor kommer det fra?</a:t>
            </a:r>
          </a:p>
          <a:p>
            <a:pPr>
              <a:lnSpc>
                <a:spcPct val="150000"/>
              </a:lnSpc>
            </a:pPr>
            <a:r>
              <a:rPr lang="nb-NO" altLang="nb-NO" b="1" dirty="0"/>
              <a:t>Hva kan du som trener </a:t>
            </a:r>
            <a:r>
              <a:rPr lang="nb-NO" altLang="nb-NO" b="1" dirty="0" smtClean="0"/>
              <a:t>gjøre for å unngå homohets?</a:t>
            </a:r>
            <a:endParaRPr lang="nb-NO" altLang="nb-NO" b="1" dirty="0"/>
          </a:p>
          <a:p>
            <a:pPr>
              <a:lnSpc>
                <a:spcPct val="150000"/>
              </a:lnSpc>
            </a:pPr>
            <a:r>
              <a:rPr lang="nb-NO" altLang="nb-NO" b="1" dirty="0"/>
              <a:t>Hva kan hver enkelt i klubben gjøre?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25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915566"/>
          </a:xfrm>
        </p:spPr>
        <p:txBody>
          <a:bodyPr/>
          <a:lstStyle/>
          <a:p>
            <a:pPr algn="ctr"/>
            <a:r>
              <a:rPr lang="nb-NO" dirty="0" smtClean="0"/>
              <a:t>Verdier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699542"/>
            <a:ext cx="8496300" cy="3312368"/>
          </a:xfrm>
        </p:spPr>
        <p:txBody>
          <a:bodyPr/>
          <a:lstStyle/>
          <a:p>
            <a:pPr marL="0" indent="0">
              <a:buNone/>
            </a:pPr>
            <a:r>
              <a:rPr lang="nb-NO" altLang="nb-NO" b="1" dirty="0">
                <a:solidFill>
                  <a:srgbClr val="0098DB"/>
                </a:solidFill>
              </a:rPr>
              <a:t>«Norsk håndball skal bygge på og kjennetegnes</a:t>
            </a:r>
          </a:p>
          <a:p>
            <a:pPr marL="0" indent="0">
              <a:buNone/>
            </a:pPr>
            <a:endParaRPr lang="nb-NO" altLang="nb-NO" b="1" dirty="0">
              <a:solidFill>
                <a:srgbClr val="0098DB"/>
              </a:solidFill>
            </a:endParaRPr>
          </a:p>
          <a:p>
            <a:pPr marL="0" indent="0">
              <a:buNone/>
            </a:pPr>
            <a:r>
              <a:rPr lang="nb-NO" altLang="nb-NO" b="1" dirty="0">
                <a:solidFill>
                  <a:srgbClr val="0098DB"/>
                </a:solidFill>
              </a:rPr>
              <a:t> ved den enkeltes stolthet og engasjement og </a:t>
            </a:r>
          </a:p>
          <a:p>
            <a:pPr marL="0" indent="0">
              <a:buNone/>
            </a:pPr>
            <a:endParaRPr lang="nb-NO" altLang="nb-NO" b="1" dirty="0">
              <a:solidFill>
                <a:srgbClr val="0098DB"/>
              </a:solidFill>
            </a:endParaRPr>
          </a:p>
          <a:p>
            <a:pPr marL="0" indent="0">
              <a:buNone/>
            </a:pPr>
            <a:r>
              <a:rPr lang="nb-NO" altLang="nb-NO" b="1" dirty="0">
                <a:solidFill>
                  <a:srgbClr val="0098DB"/>
                </a:solidFill>
              </a:rPr>
              <a:t> utøves gjennom felles verdier som er gjeldende</a:t>
            </a:r>
          </a:p>
          <a:p>
            <a:pPr marL="0" indent="0">
              <a:buNone/>
            </a:pPr>
            <a:endParaRPr lang="nb-NO" altLang="nb-NO" b="1" dirty="0">
              <a:solidFill>
                <a:srgbClr val="0098DB"/>
              </a:solidFill>
            </a:endParaRPr>
          </a:p>
          <a:p>
            <a:pPr marL="0" indent="0">
              <a:buNone/>
            </a:pPr>
            <a:r>
              <a:rPr lang="nb-NO" altLang="nb-NO" b="1" dirty="0">
                <a:solidFill>
                  <a:srgbClr val="0098DB"/>
                </a:solidFill>
              </a:rPr>
              <a:t> for alle, i all virksomhet i norsk håndball, på og</a:t>
            </a:r>
          </a:p>
          <a:p>
            <a:pPr marL="0" indent="0">
              <a:buNone/>
            </a:pPr>
            <a:r>
              <a:rPr lang="nb-NO" altLang="nb-NO" b="1" dirty="0">
                <a:solidFill>
                  <a:srgbClr val="0098DB"/>
                </a:solidFill>
              </a:rPr>
              <a:t> </a:t>
            </a:r>
          </a:p>
          <a:p>
            <a:pPr marL="0" indent="0">
              <a:buNone/>
            </a:pPr>
            <a:r>
              <a:rPr lang="nb-NO" altLang="nb-NO" b="1" dirty="0">
                <a:solidFill>
                  <a:srgbClr val="0098DB"/>
                </a:solidFill>
              </a:rPr>
              <a:t> utenfor banen.»</a:t>
            </a:r>
          </a:p>
          <a:p>
            <a:pPr algn="ctr">
              <a:buNone/>
              <a:defRPr/>
            </a:pPr>
            <a:endParaRPr lang="nb-NO" alt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843558"/>
          </a:xfrm>
        </p:spPr>
        <p:txBody>
          <a:bodyPr/>
          <a:lstStyle/>
          <a:p>
            <a:pPr algn="ctr"/>
            <a:r>
              <a:rPr lang="nb-NO" altLang="nb-NO" dirty="0"/>
              <a:t>Organisasjonen norsk håndball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987574"/>
            <a:ext cx="8496300" cy="3096344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None/>
            </a:pPr>
            <a:r>
              <a:rPr lang="nb-NO" altLang="nb-NO" b="1" dirty="0">
                <a:solidFill>
                  <a:srgbClr val="FF0066"/>
                </a:solidFill>
              </a:rPr>
              <a:t>Mål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nb-NO" altLang="nb-NO" dirty="0"/>
              <a:t>Skal være en organisasjon for alle</a:t>
            </a:r>
            <a:r>
              <a:rPr lang="nb-NO" altLang="nb-NO" dirty="0" smtClean="0"/>
              <a:t>.</a:t>
            </a:r>
          </a:p>
          <a:p>
            <a:pPr>
              <a:lnSpc>
                <a:spcPct val="80000"/>
              </a:lnSpc>
            </a:pPr>
            <a:endParaRPr lang="nb-NO" altLang="nb-NO" dirty="0"/>
          </a:p>
          <a:p>
            <a:pPr>
              <a:lnSpc>
                <a:spcPct val="80000"/>
              </a:lnSpc>
            </a:pPr>
            <a:endParaRPr lang="nb-NO" altLang="nb-NO" dirty="0"/>
          </a:p>
          <a:p>
            <a:pPr marL="0" indent="0" algn="ctr">
              <a:lnSpc>
                <a:spcPct val="80000"/>
              </a:lnSpc>
              <a:buNone/>
            </a:pPr>
            <a:r>
              <a:rPr lang="nb-NO" altLang="nb-NO" b="1" dirty="0" smtClean="0">
                <a:solidFill>
                  <a:srgbClr val="FF0066"/>
                </a:solidFill>
              </a:rPr>
              <a:t>Strategi</a:t>
            </a:r>
            <a:endParaRPr lang="nb-NO" altLang="nb-NO" b="1" dirty="0">
              <a:solidFill>
                <a:srgbClr val="FF0066"/>
              </a:solidFill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nb-NO" altLang="nb-NO" dirty="0"/>
              <a:t>Gjennomføre et målrettet og aktivt arbeid </a:t>
            </a:r>
            <a:r>
              <a:rPr lang="nb-NO" altLang="nb-NO" dirty="0" smtClean="0"/>
              <a:t>i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nb-NO" altLang="nb-NO" dirty="0" smtClean="0"/>
              <a:t>alle </a:t>
            </a:r>
            <a:r>
              <a:rPr lang="nb-NO" altLang="nb-NO" dirty="0"/>
              <a:t>organisasjonsledd </a:t>
            </a:r>
            <a:r>
              <a:rPr lang="nb-NO" altLang="nb-NO" dirty="0" smtClean="0"/>
              <a:t>der inkludering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nb-NO" altLang="nb-NO" dirty="0" smtClean="0"/>
              <a:t>skal </a:t>
            </a:r>
            <a:r>
              <a:rPr lang="nb-NO" altLang="nb-NO" dirty="0"/>
              <a:t>være et nøkkelbegrep</a:t>
            </a:r>
            <a:r>
              <a:rPr lang="nb-NO" altLang="nb-NO" dirty="0" smtClean="0"/>
              <a:t>.</a:t>
            </a:r>
            <a:endParaRPr lang="nb-NO" alt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123478"/>
            <a:ext cx="7560518" cy="1491630"/>
          </a:xfrm>
        </p:spPr>
        <p:txBody>
          <a:bodyPr/>
          <a:lstStyle/>
          <a:p>
            <a:pPr algn="ctr"/>
            <a:r>
              <a:rPr lang="nb-NO" altLang="nb-NO" dirty="0"/>
              <a:t>Idrettspolitisk dokument</a:t>
            </a:r>
            <a:r>
              <a:rPr lang="nb-NO" altLang="nb-NO" sz="3200" dirty="0"/>
              <a:t> </a:t>
            </a:r>
            <a:br>
              <a:rPr lang="nb-NO" altLang="nb-NO" sz="3200" dirty="0"/>
            </a:br>
            <a:r>
              <a:rPr lang="nb-NO" altLang="nb-NO" sz="1600" b="0" dirty="0"/>
              <a:t>(NIF </a:t>
            </a:r>
            <a:r>
              <a:rPr lang="nb-NO" altLang="nb-NO" sz="1600" b="0" dirty="0" smtClean="0"/>
              <a:t>2015 - 2019)</a:t>
            </a:r>
            <a:endParaRPr lang="nb-NO" sz="1600" b="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915566"/>
            <a:ext cx="8568630" cy="3312368"/>
          </a:xfrm>
        </p:spPr>
        <p:txBody>
          <a:bodyPr/>
          <a:lstStyle/>
          <a:p>
            <a:pPr>
              <a:buNone/>
              <a:defRPr/>
            </a:pPr>
            <a:r>
              <a:rPr lang="nb-NO" dirty="0" smtClean="0"/>
              <a:t>  </a:t>
            </a:r>
          </a:p>
          <a:p>
            <a:pPr>
              <a:buNone/>
              <a:defRPr/>
            </a:pPr>
            <a:endParaRPr lang="nb-NO" dirty="0"/>
          </a:p>
          <a:p>
            <a:pPr>
              <a:buNone/>
              <a:defRPr/>
            </a:pPr>
            <a:endParaRPr lang="nb-NO" dirty="0" smtClean="0"/>
          </a:p>
          <a:p>
            <a:pPr>
              <a:buNone/>
              <a:defRPr/>
            </a:pPr>
            <a:r>
              <a:rPr lang="nb-NO" dirty="0" smtClean="0"/>
              <a:t> 6.4.d</a:t>
            </a:r>
          </a:p>
          <a:p>
            <a:pPr lvl="1">
              <a:buNone/>
              <a:defRPr/>
            </a:pPr>
            <a:r>
              <a:rPr lang="nb-NO" sz="2000" dirty="0" smtClean="0"/>
              <a:t>Norsk idrett skal praktisere nulltoleranse for enhver </a:t>
            </a:r>
          </a:p>
          <a:p>
            <a:pPr algn="ctr">
              <a:buNone/>
              <a:defRPr/>
            </a:pPr>
            <a:r>
              <a:rPr lang="nb-NO" dirty="0" smtClean="0"/>
              <a:t>form for diskriminering og trakassering innenfor idretten.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70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-380578"/>
            <a:ext cx="7560518" cy="720080"/>
          </a:xfrm>
        </p:spPr>
        <p:txBody>
          <a:bodyPr/>
          <a:lstStyle/>
          <a:p>
            <a:pPr algn="ctr"/>
            <a:r>
              <a:rPr lang="nb-NO" altLang="nb-NO" dirty="0"/>
              <a:t>Ytringer kan skade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411510"/>
            <a:ext cx="8496300" cy="3744416"/>
          </a:xfrm>
        </p:spPr>
        <p:txBody>
          <a:bodyPr/>
          <a:lstStyle/>
          <a:p>
            <a:r>
              <a:rPr lang="nn-NO" altLang="nb-NO" dirty="0" err="1" smtClean="0"/>
              <a:t>Håndball</a:t>
            </a:r>
            <a:r>
              <a:rPr lang="nn-NO" altLang="nb-NO" dirty="0" smtClean="0"/>
              <a:t> </a:t>
            </a:r>
            <a:r>
              <a:rPr lang="nn-NO" altLang="nb-NO" dirty="0"/>
              <a:t>skal være en </a:t>
            </a:r>
            <a:r>
              <a:rPr lang="nn-NO" altLang="nb-NO" dirty="0" err="1"/>
              <a:t>åpen</a:t>
            </a:r>
            <a:r>
              <a:rPr lang="nn-NO" altLang="nb-NO" dirty="0"/>
              <a:t> og trygg arena </a:t>
            </a:r>
            <a:r>
              <a:rPr lang="nn-NO" altLang="nb-NO" dirty="0" err="1" smtClean="0"/>
              <a:t>hvor</a:t>
            </a:r>
            <a:r>
              <a:rPr lang="nn-NO" altLang="nb-NO" dirty="0" smtClean="0"/>
              <a:t> homofile og        lesbiske skal føle seg </a:t>
            </a:r>
            <a:r>
              <a:rPr lang="nn-NO" altLang="nb-NO" dirty="0" err="1" smtClean="0"/>
              <a:t>hjemme</a:t>
            </a:r>
            <a:r>
              <a:rPr lang="nn-NO" altLang="nb-NO" dirty="0" smtClean="0"/>
              <a:t> </a:t>
            </a:r>
            <a:r>
              <a:rPr lang="nn-NO" altLang="nb-NO" dirty="0"/>
              <a:t>som utøver, trener, </a:t>
            </a:r>
            <a:r>
              <a:rPr lang="nn-NO" altLang="nb-NO" dirty="0" err="1" smtClean="0"/>
              <a:t>dommer</a:t>
            </a:r>
            <a:r>
              <a:rPr lang="nn-NO" altLang="nb-NO" dirty="0" smtClean="0"/>
              <a:t>, supporter og foreldre.</a:t>
            </a:r>
          </a:p>
          <a:p>
            <a:endParaRPr lang="nb-NO" altLang="nb-NO" dirty="0" smtClean="0"/>
          </a:p>
          <a:p>
            <a:r>
              <a:rPr lang="nn-NO" altLang="nb-NO" dirty="0" smtClean="0"/>
              <a:t>NHF </a:t>
            </a:r>
            <a:r>
              <a:rPr lang="nn-NO" altLang="nb-NO" dirty="0"/>
              <a:t>vil bidra for å unngå diskriminering på bakgrunn av seksuell orientering, ved å </a:t>
            </a:r>
            <a:r>
              <a:rPr lang="nn-NO" altLang="nb-NO" dirty="0" err="1"/>
              <a:t>forebygge</a:t>
            </a:r>
            <a:r>
              <a:rPr lang="nn-NO" altLang="nb-NO" dirty="0"/>
              <a:t> og </a:t>
            </a:r>
            <a:r>
              <a:rPr lang="nn-NO" altLang="nb-NO" dirty="0" err="1"/>
              <a:t>motkjempe</a:t>
            </a:r>
            <a:r>
              <a:rPr lang="nn-NO" altLang="nb-NO" dirty="0"/>
              <a:t> homohets og homofobi i </a:t>
            </a:r>
            <a:r>
              <a:rPr lang="nn-NO" altLang="nb-NO" dirty="0" err="1"/>
              <a:t>håndballen</a:t>
            </a:r>
            <a:r>
              <a:rPr lang="nn-NO" altLang="nb-NO" dirty="0" smtClean="0"/>
              <a:t>.</a:t>
            </a:r>
          </a:p>
          <a:p>
            <a:endParaRPr lang="nn-NO" altLang="nb-NO" dirty="0"/>
          </a:p>
          <a:p>
            <a:r>
              <a:rPr lang="nn-NO" altLang="nb-NO" dirty="0"/>
              <a:t>Gjennom dette vil vi </a:t>
            </a:r>
            <a:r>
              <a:rPr lang="nn-NO" altLang="nb-NO" dirty="0" err="1"/>
              <a:t>påvirke</a:t>
            </a:r>
            <a:r>
              <a:rPr lang="nn-NO" altLang="nb-NO" dirty="0"/>
              <a:t> til </a:t>
            </a:r>
            <a:r>
              <a:rPr lang="nn-NO" altLang="nb-NO" dirty="0" err="1"/>
              <a:t>bedre</a:t>
            </a:r>
            <a:r>
              <a:rPr lang="nn-NO" altLang="nb-NO" dirty="0"/>
              <a:t> levekår og livskvalitet </a:t>
            </a:r>
          </a:p>
          <a:p>
            <a:pPr marL="0" indent="0">
              <a:buNone/>
            </a:pPr>
            <a:r>
              <a:rPr lang="nn-NO" altLang="nb-NO" dirty="0" smtClean="0"/>
              <a:t>    for </a:t>
            </a:r>
            <a:r>
              <a:rPr lang="nn-NO" altLang="nb-NO" dirty="0"/>
              <a:t>alle.</a:t>
            </a:r>
            <a:endParaRPr lang="nb-NO" altLang="nb-NO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2141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771550"/>
          </a:xfrm>
        </p:spPr>
        <p:txBody>
          <a:bodyPr/>
          <a:lstStyle/>
          <a:p>
            <a:pPr algn="ctr"/>
            <a:r>
              <a:rPr lang="nb-NO" altLang="nb-NO"/>
              <a:t>Utfordringer for </a:t>
            </a:r>
            <a:r>
              <a:rPr lang="nb-NO" altLang="nb-NO" smtClean="0"/>
              <a:t>unge homofile/   lesbiske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771550"/>
            <a:ext cx="8496300" cy="33843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nb-NO" altLang="nb-NO" dirty="0" smtClean="0"/>
              <a:t>Homofile </a:t>
            </a:r>
            <a:r>
              <a:rPr lang="nb-NO" altLang="nb-NO" dirty="0"/>
              <a:t>og lesbiske har det jevnt over bra, men mange møter </a:t>
            </a:r>
            <a:r>
              <a:rPr lang="nb-NO" altLang="nb-NO" dirty="0" smtClean="0"/>
              <a:t>fortsatt ekstra utfordringer i dagliglivet.</a:t>
            </a:r>
            <a:endParaRPr lang="nb-NO" altLang="nb-NO" dirty="0"/>
          </a:p>
          <a:p>
            <a:pPr marL="0" indent="0">
              <a:lnSpc>
                <a:spcPct val="80000"/>
              </a:lnSpc>
              <a:buNone/>
            </a:pPr>
            <a:endParaRPr lang="nb-NO" altLang="nb-NO" dirty="0"/>
          </a:p>
          <a:p>
            <a:pPr>
              <a:lnSpc>
                <a:spcPct val="80000"/>
              </a:lnSpc>
            </a:pPr>
            <a:r>
              <a:rPr lang="nb-NO" altLang="nb-NO" dirty="0"/>
              <a:t> </a:t>
            </a:r>
            <a:r>
              <a:rPr lang="nb-NO" altLang="nb-NO" dirty="0" smtClean="0"/>
              <a:t>”</a:t>
            </a:r>
            <a:r>
              <a:rPr lang="nb-NO" altLang="nb-NO" dirty="0"/>
              <a:t>Homo” – er et av de mest vanlige skjellsord blant ungdom. </a:t>
            </a:r>
            <a:br>
              <a:rPr lang="nb-NO" altLang="nb-NO" dirty="0"/>
            </a:br>
            <a:endParaRPr lang="nb-NO" altLang="nb-NO" dirty="0"/>
          </a:p>
          <a:p>
            <a:r>
              <a:rPr lang="nb-NO" altLang="nb-NO" dirty="0"/>
              <a:t> De er mer utsatt enn resten av befolkningen</a:t>
            </a:r>
            <a:r>
              <a:rPr lang="nn-NO" altLang="nb-NO" i="1" dirty="0"/>
              <a:t> </a:t>
            </a:r>
            <a:r>
              <a:rPr lang="nn-NO" altLang="nb-NO" dirty="0"/>
              <a:t>i forhold </a:t>
            </a:r>
            <a:r>
              <a:rPr lang="nn-NO" altLang="nb-NO" dirty="0" smtClean="0"/>
              <a:t>til        </a:t>
            </a:r>
            <a:r>
              <a:rPr lang="nn-NO" altLang="nb-NO" dirty="0" err="1" smtClean="0"/>
              <a:t>selvmord</a:t>
            </a:r>
            <a:r>
              <a:rPr lang="nb-NO" altLang="nb-NO" dirty="0" smtClean="0"/>
              <a:t> </a:t>
            </a:r>
            <a:r>
              <a:rPr lang="nb-NO" altLang="nb-NO" dirty="0"/>
              <a:t>og vold.</a:t>
            </a:r>
          </a:p>
          <a:p>
            <a:pPr marL="0" indent="0">
              <a:lnSpc>
                <a:spcPct val="80000"/>
              </a:lnSpc>
              <a:buNone/>
            </a:pPr>
            <a:endParaRPr lang="nn-NO" altLang="nb-NO" i="1" dirty="0"/>
          </a:p>
          <a:p>
            <a:r>
              <a:rPr lang="nn-NO" altLang="nb-NO" dirty="0" smtClean="0"/>
              <a:t>1 </a:t>
            </a:r>
            <a:r>
              <a:rPr lang="nn-NO" altLang="nb-NO" dirty="0"/>
              <a:t>av 20 lesbiske/bifile tenåringsjenter og 1 av 5 </a:t>
            </a:r>
            <a:r>
              <a:rPr lang="nn-NO" altLang="nb-NO" dirty="0" smtClean="0"/>
              <a:t>homofile/bifile </a:t>
            </a:r>
            <a:r>
              <a:rPr lang="nn-NO" altLang="nb-NO" dirty="0" err="1" smtClean="0"/>
              <a:t>tenåringsgutter</a:t>
            </a:r>
            <a:r>
              <a:rPr lang="nn-NO" altLang="nb-NO" dirty="0"/>
              <a:t> </a:t>
            </a:r>
            <a:r>
              <a:rPr lang="nn-NO" altLang="nb-NO" dirty="0" smtClean="0"/>
              <a:t>i </a:t>
            </a:r>
            <a:r>
              <a:rPr lang="nn-NO" altLang="nb-NO" dirty="0"/>
              <a:t>Oslo </a:t>
            </a:r>
            <a:r>
              <a:rPr lang="nn-NO" altLang="nb-NO" dirty="0" err="1" smtClean="0"/>
              <a:t>sier</a:t>
            </a:r>
            <a:r>
              <a:rPr lang="nn-NO" altLang="nb-NO" dirty="0"/>
              <a:t> </a:t>
            </a:r>
            <a:r>
              <a:rPr lang="nn-NO" altLang="nb-NO" dirty="0" smtClean="0"/>
              <a:t>de </a:t>
            </a:r>
            <a:r>
              <a:rPr lang="nn-NO" altLang="nb-NO" dirty="0"/>
              <a:t>blir utsatt for </a:t>
            </a:r>
            <a:r>
              <a:rPr lang="nn-NO" altLang="nb-NO" dirty="0" smtClean="0"/>
              <a:t>daglig mobbing</a:t>
            </a:r>
            <a:r>
              <a:rPr lang="nn-NO" altLang="nb-NO" dirty="0"/>
              <a:t>.</a:t>
            </a: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115319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411510"/>
          </a:xfrm>
        </p:spPr>
        <p:txBody>
          <a:bodyPr/>
          <a:lstStyle/>
          <a:p>
            <a:pPr algn="ctr"/>
            <a:r>
              <a:rPr lang="nb-NO" altLang="nb-NO" smtClean="0"/>
              <a:t/>
            </a:r>
            <a:br>
              <a:rPr lang="nb-NO" altLang="nb-NO" smtClean="0"/>
            </a:br>
            <a:r>
              <a:rPr lang="nb-NO" altLang="nb-NO" smtClean="0"/>
              <a:t>Utfordringer </a:t>
            </a:r>
            <a:r>
              <a:rPr lang="nb-NO" altLang="nb-NO"/>
              <a:t>(</a:t>
            </a:r>
            <a:r>
              <a:rPr lang="nb-NO" altLang="nb-NO" smtClean="0"/>
              <a:t>forts.)</a:t>
            </a:r>
            <a:r>
              <a:rPr lang="nb-NO" altLang="nb-NO">
                <a:solidFill>
                  <a:srgbClr val="0098DB"/>
                </a:solidFill>
              </a:rPr>
              <a:t/>
            </a:r>
            <a:br>
              <a:rPr lang="nb-NO" altLang="nb-NO">
                <a:solidFill>
                  <a:srgbClr val="0098DB"/>
                </a:solidFill>
              </a:rPr>
            </a:b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555526"/>
            <a:ext cx="8496300" cy="3600400"/>
          </a:xfrm>
        </p:spPr>
        <p:txBody>
          <a:bodyPr/>
          <a:lstStyle/>
          <a:p>
            <a:pPr marL="685800"/>
            <a:r>
              <a:rPr lang="nn-NO" altLang="nb-NO" dirty="0"/>
              <a:t>2 av 10 lesbiske/bifile og 4 av10 homofile/bifile </a:t>
            </a:r>
            <a:r>
              <a:rPr lang="nn-NO" altLang="nb-NO" dirty="0" err="1"/>
              <a:t>oppgir</a:t>
            </a:r>
            <a:r>
              <a:rPr lang="nn-NO" altLang="nb-NO" dirty="0"/>
              <a:t> å ha </a:t>
            </a:r>
          </a:p>
          <a:p>
            <a:pPr indent="0">
              <a:buNone/>
            </a:pPr>
            <a:r>
              <a:rPr lang="nn-NO" altLang="nb-NO" dirty="0"/>
              <a:t>  </a:t>
            </a:r>
            <a:r>
              <a:rPr lang="nn-NO" altLang="nb-NO" dirty="0" smtClean="0"/>
              <a:t> vært </a:t>
            </a:r>
            <a:r>
              <a:rPr lang="nn-NO" altLang="nb-NO" dirty="0"/>
              <a:t>utsatt for vold som </a:t>
            </a:r>
            <a:r>
              <a:rPr lang="nn-NO" altLang="nb-NO" dirty="0" err="1"/>
              <a:t>krevde</a:t>
            </a:r>
            <a:r>
              <a:rPr lang="nn-NO" altLang="nb-NO" dirty="0"/>
              <a:t> legebehandling siste året. </a:t>
            </a:r>
            <a:endParaRPr lang="nn-NO" altLang="nb-NO" dirty="0" smtClean="0"/>
          </a:p>
          <a:p>
            <a:pPr indent="0">
              <a:buNone/>
            </a:pPr>
            <a:endParaRPr lang="nn-NO" altLang="nb-NO" dirty="0"/>
          </a:p>
          <a:p>
            <a:pPr marL="685800"/>
            <a:r>
              <a:rPr lang="nn-NO" altLang="nb-NO" dirty="0" smtClean="0"/>
              <a:t>Andelen </a:t>
            </a:r>
            <a:r>
              <a:rPr lang="nn-NO" altLang="nb-NO" dirty="0"/>
              <a:t>er </a:t>
            </a:r>
            <a:r>
              <a:rPr lang="nn-NO" altLang="nb-NO" dirty="0" smtClean="0"/>
              <a:t>fire </a:t>
            </a:r>
            <a:r>
              <a:rPr lang="nn-NO" altLang="nb-NO" dirty="0" err="1" smtClean="0"/>
              <a:t>ganger</a:t>
            </a:r>
            <a:r>
              <a:rPr lang="nn-NO" altLang="nb-NO" dirty="0" smtClean="0"/>
              <a:t> </a:t>
            </a:r>
            <a:r>
              <a:rPr lang="nn-NO" altLang="nb-NO" dirty="0"/>
              <a:t>større enn hva en finner blant </a:t>
            </a:r>
            <a:endParaRPr lang="nn-NO" altLang="nb-NO" dirty="0" smtClean="0"/>
          </a:p>
          <a:p>
            <a:pPr indent="0">
              <a:buNone/>
            </a:pPr>
            <a:r>
              <a:rPr lang="nn-NO" altLang="nb-NO" dirty="0" smtClean="0"/>
              <a:t>   heterofile tenåringer</a:t>
            </a:r>
            <a:r>
              <a:rPr lang="nn-NO" altLang="nb-NO" i="1" dirty="0" smtClean="0"/>
              <a:t>.</a:t>
            </a:r>
          </a:p>
          <a:p>
            <a:pPr indent="0">
              <a:buNone/>
            </a:pPr>
            <a:endParaRPr lang="nn-NO" altLang="nb-NO" i="1" dirty="0" smtClean="0"/>
          </a:p>
          <a:p>
            <a:pPr marL="685800"/>
            <a:r>
              <a:rPr lang="nn-NO" altLang="nb-NO" dirty="0" smtClean="0"/>
              <a:t>Mye </a:t>
            </a:r>
            <a:r>
              <a:rPr lang="nn-NO" altLang="nb-NO" dirty="0"/>
              <a:t>av volden skjer </a:t>
            </a:r>
            <a:r>
              <a:rPr lang="nn-NO" altLang="nb-NO" dirty="0" smtClean="0"/>
              <a:t>i de unges </a:t>
            </a:r>
            <a:r>
              <a:rPr lang="nn-NO" altLang="nb-NO" dirty="0" err="1" smtClean="0"/>
              <a:t>umiddelbare</a:t>
            </a:r>
            <a:r>
              <a:rPr lang="nn-NO" altLang="nb-NO" dirty="0" smtClean="0"/>
              <a:t> </a:t>
            </a:r>
            <a:endParaRPr lang="nn-NO" altLang="nb-NO" dirty="0"/>
          </a:p>
          <a:p>
            <a:pPr indent="0">
              <a:buNone/>
            </a:pPr>
            <a:r>
              <a:rPr lang="nn-NO" altLang="nb-NO" dirty="0"/>
              <a:t>  omgangskrets eller familierelasjoner</a:t>
            </a:r>
            <a:r>
              <a:rPr lang="nn-NO" altLang="nb-NO" i="1" dirty="0"/>
              <a:t>. </a:t>
            </a:r>
          </a:p>
          <a:p>
            <a:pPr indent="0">
              <a:lnSpc>
                <a:spcPct val="150000"/>
              </a:lnSpc>
              <a:buNone/>
            </a:pPr>
            <a:endParaRPr lang="nb-NO" altLang="nb-NO" sz="1400" dirty="0" smtClean="0"/>
          </a:p>
          <a:p>
            <a:pPr indent="0">
              <a:lnSpc>
                <a:spcPct val="150000"/>
              </a:lnSpc>
              <a:buNone/>
            </a:pPr>
            <a:r>
              <a:rPr lang="nb-NO" altLang="nb-NO" sz="1400" dirty="0" smtClean="0"/>
              <a:t>(</a:t>
            </a:r>
            <a:r>
              <a:rPr lang="nb-NO" altLang="nb-NO" sz="1200" dirty="0"/>
              <a:t>Røhnebek m.fl.: Hore eller homo? En rapport om seksualisert trakassering blant ungdom)</a:t>
            </a:r>
            <a:endParaRPr lang="nn-NO" altLang="nb-NO" sz="1200" i="1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24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-92546"/>
            <a:ext cx="7560518" cy="576064"/>
          </a:xfrm>
        </p:spPr>
        <p:txBody>
          <a:bodyPr/>
          <a:lstStyle/>
          <a:p>
            <a:r>
              <a:rPr lang="nn-NO" altLang="nb-NO" dirty="0"/>
              <a:t>Homofile og lesbiske </a:t>
            </a:r>
            <a:r>
              <a:rPr lang="nn-NO" altLang="nb-NO" dirty="0" err="1"/>
              <a:t>idrettsutøvere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483518"/>
            <a:ext cx="8496300" cy="3744416"/>
          </a:xfrm>
        </p:spPr>
        <p:txBody>
          <a:bodyPr/>
          <a:lstStyle/>
          <a:p>
            <a:r>
              <a:rPr lang="nn-NO" altLang="nb-NO" dirty="0" smtClean="0"/>
              <a:t>Er </a:t>
            </a:r>
            <a:r>
              <a:rPr lang="nn-NO" altLang="nb-NO" dirty="0" err="1" smtClean="0"/>
              <a:t>ikke</a:t>
            </a:r>
            <a:r>
              <a:rPr lang="nn-NO" altLang="nb-NO" dirty="0" smtClean="0"/>
              <a:t> </a:t>
            </a:r>
            <a:r>
              <a:rPr lang="nn-NO" altLang="nb-NO" dirty="0" err="1" smtClean="0"/>
              <a:t>åpne</a:t>
            </a:r>
            <a:r>
              <a:rPr lang="nn-NO" altLang="nb-NO" dirty="0" smtClean="0"/>
              <a:t> om </a:t>
            </a:r>
            <a:r>
              <a:rPr lang="nn-NO" altLang="nb-NO" dirty="0"/>
              <a:t>sin seksuelle legning i </a:t>
            </a:r>
            <a:r>
              <a:rPr lang="nn-NO" altLang="nb-NO" dirty="0" smtClean="0"/>
              <a:t>idretts-</a:t>
            </a:r>
            <a:r>
              <a:rPr lang="nn-NO" altLang="nb-NO" dirty="0" err="1" smtClean="0"/>
              <a:t>sammenheng</a:t>
            </a:r>
            <a:r>
              <a:rPr lang="nn-NO" altLang="nb-NO" dirty="0" smtClean="0"/>
              <a:t>.</a:t>
            </a:r>
          </a:p>
          <a:p>
            <a:endParaRPr lang="nn-NO" altLang="nb-NO" sz="1200" dirty="0"/>
          </a:p>
          <a:p>
            <a:r>
              <a:rPr lang="nn-NO" altLang="nb-NO" dirty="0" smtClean="0"/>
              <a:t>Opplever </a:t>
            </a:r>
            <a:r>
              <a:rPr lang="nn-NO" altLang="nb-NO" dirty="0"/>
              <a:t>at en idrettskarriere </a:t>
            </a:r>
            <a:r>
              <a:rPr lang="nn-NO" altLang="nb-NO" dirty="0" err="1"/>
              <a:t>ikke</a:t>
            </a:r>
            <a:r>
              <a:rPr lang="nn-NO" altLang="nb-NO" dirty="0"/>
              <a:t> kan </a:t>
            </a:r>
            <a:r>
              <a:rPr lang="nn-NO" altLang="nb-NO" dirty="0" err="1"/>
              <a:t>kombineres</a:t>
            </a:r>
            <a:r>
              <a:rPr lang="nn-NO" altLang="nb-NO" dirty="0"/>
              <a:t> med det </a:t>
            </a:r>
            <a:r>
              <a:rPr lang="nn-NO" altLang="nb-NO" dirty="0" smtClean="0"/>
              <a:t>å</a:t>
            </a:r>
          </a:p>
          <a:p>
            <a:pPr marL="0" indent="0">
              <a:buNone/>
            </a:pPr>
            <a:r>
              <a:rPr lang="nn-NO" altLang="nb-NO" dirty="0"/>
              <a:t> </a:t>
            </a:r>
            <a:r>
              <a:rPr lang="nn-NO" altLang="nb-NO" dirty="0" smtClean="0"/>
              <a:t>   leve </a:t>
            </a:r>
            <a:r>
              <a:rPr lang="nn-NO" altLang="nb-NO" dirty="0"/>
              <a:t>lesbisk/homofilt</a:t>
            </a:r>
            <a:r>
              <a:rPr lang="nn-NO" altLang="nb-NO" dirty="0" smtClean="0"/>
              <a:t>.</a:t>
            </a:r>
          </a:p>
          <a:p>
            <a:pPr marL="0" indent="0">
              <a:buNone/>
            </a:pPr>
            <a:endParaRPr lang="nn-NO" altLang="nb-NO" sz="1200" dirty="0"/>
          </a:p>
          <a:p>
            <a:r>
              <a:rPr lang="nn-NO" altLang="nb-NO" dirty="0" smtClean="0"/>
              <a:t>Oppnår </a:t>
            </a:r>
            <a:r>
              <a:rPr lang="nn-NO" altLang="nb-NO" dirty="0"/>
              <a:t>dårlige resultat som </a:t>
            </a:r>
            <a:r>
              <a:rPr lang="nn-NO" altLang="nb-NO" dirty="0" err="1"/>
              <a:t>konkurranseutøver</a:t>
            </a:r>
            <a:r>
              <a:rPr lang="nn-NO" altLang="nb-NO" dirty="0"/>
              <a:t> av grunner </a:t>
            </a:r>
          </a:p>
          <a:p>
            <a:pPr marL="0" indent="0">
              <a:buNone/>
            </a:pPr>
            <a:r>
              <a:rPr lang="nn-NO" altLang="nb-NO" dirty="0"/>
              <a:t>   relatert til sin seksuelle legning. </a:t>
            </a:r>
            <a:endParaRPr lang="nn-NO" altLang="nb-NO" dirty="0" smtClean="0"/>
          </a:p>
          <a:p>
            <a:pPr marL="0" indent="0">
              <a:buNone/>
            </a:pPr>
            <a:endParaRPr lang="nn-NO" altLang="nb-NO" sz="1200" dirty="0" smtClean="0"/>
          </a:p>
          <a:p>
            <a:r>
              <a:rPr lang="nn-NO" altLang="nb-NO" dirty="0" err="1" smtClean="0"/>
              <a:t>Trekkes</a:t>
            </a:r>
            <a:r>
              <a:rPr lang="nn-NO" altLang="nb-NO" dirty="0" smtClean="0"/>
              <a:t> ofte </a:t>
            </a:r>
            <a:r>
              <a:rPr lang="nn-NO" altLang="nb-NO" dirty="0"/>
              <a:t>mot </a:t>
            </a:r>
            <a:r>
              <a:rPr lang="nn-NO" altLang="nb-NO" dirty="0" smtClean="0"/>
              <a:t>homo-vennlige </a:t>
            </a:r>
            <a:r>
              <a:rPr lang="nn-NO" altLang="nb-NO" dirty="0"/>
              <a:t>sosiale arenaer</a:t>
            </a:r>
            <a:r>
              <a:rPr lang="nn-NO" altLang="nb-NO" dirty="0" smtClean="0"/>
              <a:t>.</a:t>
            </a:r>
          </a:p>
          <a:p>
            <a:endParaRPr lang="nn-NO" altLang="nb-NO" sz="1000" dirty="0"/>
          </a:p>
          <a:p>
            <a:r>
              <a:rPr lang="nn-NO" altLang="nb-NO" dirty="0"/>
              <a:t> Slutter med idrett.	</a:t>
            </a:r>
            <a:r>
              <a:rPr lang="nn-NO" altLang="nb-NO" sz="1800" dirty="0"/>
              <a:t>	</a:t>
            </a:r>
            <a:r>
              <a:rPr lang="nn-NO" altLang="nb-NO" sz="1800" dirty="0" smtClean="0"/>
              <a:t>			</a:t>
            </a:r>
            <a:r>
              <a:rPr lang="nn-NO" altLang="nb-NO" sz="1200" i="1" dirty="0" smtClean="0"/>
              <a:t>(</a:t>
            </a:r>
            <a:r>
              <a:rPr lang="nn-NO" altLang="nb-NO" sz="1200" i="1" dirty="0"/>
              <a:t>Eng 2003)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259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9552" y="0"/>
            <a:ext cx="7560518" cy="483518"/>
          </a:xfrm>
        </p:spPr>
        <p:txBody>
          <a:bodyPr/>
          <a:lstStyle/>
          <a:p>
            <a:pPr algn="ctr"/>
            <a:r>
              <a:rPr lang="nb-NO" altLang="nb-NO" dirty="0"/>
              <a:t>Hva er homohets 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483518"/>
            <a:ext cx="8496300" cy="3672408"/>
          </a:xfrm>
        </p:spPr>
        <p:txBody>
          <a:bodyPr/>
          <a:lstStyle/>
          <a:p>
            <a:r>
              <a:rPr lang="nn-NO" altLang="nb-NO" sz="1800" b="1" dirty="0">
                <a:solidFill>
                  <a:srgbClr val="FF0066"/>
                </a:solidFill>
              </a:rPr>
              <a:t>Diskriminering</a:t>
            </a:r>
          </a:p>
          <a:p>
            <a:pPr lvl="1"/>
            <a:r>
              <a:rPr lang="nn-NO" altLang="nb-NO" sz="1800" dirty="0" smtClean="0"/>
              <a:t>Forskjellsbehandling/ulike </a:t>
            </a:r>
            <a:r>
              <a:rPr lang="nn-NO" altLang="nb-NO" sz="1800" dirty="0" err="1"/>
              <a:t>muligheter</a:t>
            </a:r>
            <a:r>
              <a:rPr lang="nn-NO" altLang="nb-NO" sz="1800" dirty="0"/>
              <a:t> på bakgrunn av seksuell orientering</a:t>
            </a:r>
          </a:p>
          <a:p>
            <a:r>
              <a:rPr lang="nn-NO" altLang="nb-NO" sz="1800" b="1" dirty="0" err="1">
                <a:solidFill>
                  <a:srgbClr val="FF0066"/>
                </a:solidFill>
              </a:rPr>
              <a:t>Nedsettende</a:t>
            </a:r>
            <a:r>
              <a:rPr lang="nn-NO" altLang="nb-NO" sz="1800" b="1" dirty="0">
                <a:solidFill>
                  <a:srgbClr val="FF0066"/>
                </a:solidFill>
              </a:rPr>
              <a:t> </a:t>
            </a:r>
            <a:r>
              <a:rPr lang="nn-NO" altLang="nb-NO" sz="1800" b="1" dirty="0" err="1">
                <a:solidFill>
                  <a:srgbClr val="FF0066"/>
                </a:solidFill>
              </a:rPr>
              <a:t>kommentarer</a:t>
            </a:r>
            <a:endParaRPr lang="nn-NO" altLang="nb-NO" sz="1800" b="1" dirty="0">
              <a:solidFill>
                <a:srgbClr val="FF0066"/>
              </a:solidFill>
            </a:endParaRPr>
          </a:p>
          <a:p>
            <a:pPr lvl="1"/>
            <a:r>
              <a:rPr lang="nn-NO" altLang="nb-NO" sz="1800" dirty="0"/>
              <a:t>om person / om gruppe</a:t>
            </a:r>
          </a:p>
          <a:p>
            <a:r>
              <a:rPr lang="nn-NO" altLang="nb-NO" sz="1800" b="1" dirty="0">
                <a:solidFill>
                  <a:srgbClr val="FF0066"/>
                </a:solidFill>
              </a:rPr>
              <a:t>”</a:t>
            </a:r>
            <a:r>
              <a:rPr lang="nn-NO" altLang="nb-NO" sz="1800" b="1" dirty="0" err="1">
                <a:solidFill>
                  <a:srgbClr val="FF0066"/>
                </a:solidFill>
              </a:rPr>
              <a:t>Morsomheter</a:t>
            </a:r>
            <a:r>
              <a:rPr lang="nn-NO" altLang="nb-NO" sz="1800" b="1" dirty="0">
                <a:solidFill>
                  <a:srgbClr val="FF0066"/>
                </a:solidFill>
              </a:rPr>
              <a:t>” / trakassering</a:t>
            </a:r>
          </a:p>
          <a:p>
            <a:pPr lvl="1"/>
            <a:r>
              <a:rPr lang="nn-NO" altLang="nb-NO" sz="1800" dirty="0" err="1"/>
              <a:t>Hvor</a:t>
            </a:r>
            <a:r>
              <a:rPr lang="nn-NO" altLang="nb-NO" sz="1800" dirty="0"/>
              <a:t> går </a:t>
            </a:r>
            <a:r>
              <a:rPr lang="nn-NO" altLang="nb-NO" sz="1800" dirty="0" err="1"/>
              <a:t>grensen</a:t>
            </a:r>
            <a:r>
              <a:rPr lang="nn-NO" altLang="nb-NO" sz="1800" dirty="0"/>
              <a:t>?</a:t>
            </a:r>
          </a:p>
          <a:p>
            <a:pPr lvl="1"/>
            <a:r>
              <a:rPr lang="nn-NO" altLang="nb-NO" sz="1800" dirty="0"/>
              <a:t>Hva ligger i </a:t>
            </a:r>
            <a:r>
              <a:rPr lang="nn-NO" altLang="nb-NO" sz="1800" dirty="0" err="1"/>
              <a:t>begrepet</a:t>
            </a:r>
            <a:r>
              <a:rPr lang="nn-NO" altLang="nb-NO" sz="1800" dirty="0"/>
              <a:t> ”Nulltoleranse for homohets”?</a:t>
            </a:r>
          </a:p>
          <a:p>
            <a:r>
              <a:rPr lang="nn-NO" altLang="nb-NO" sz="1800" b="1" dirty="0">
                <a:solidFill>
                  <a:srgbClr val="FF0066"/>
                </a:solidFill>
              </a:rPr>
              <a:t>Motiv – Handling – Konsekvens</a:t>
            </a:r>
          </a:p>
          <a:p>
            <a:pPr lvl="1"/>
            <a:r>
              <a:rPr lang="nn-NO" altLang="nb-NO" sz="1800" dirty="0" err="1"/>
              <a:t>Selv</a:t>
            </a:r>
            <a:r>
              <a:rPr lang="nn-NO" altLang="nb-NO" sz="1800" dirty="0"/>
              <a:t> om det ofte </a:t>
            </a:r>
            <a:r>
              <a:rPr lang="nn-NO" altLang="nb-NO" sz="1800" dirty="0" err="1"/>
              <a:t>ikke</a:t>
            </a:r>
            <a:r>
              <a:rPr lang="nn-NO" altLang="nb-NO" sz="1800" dirty="0"/>
              <a:t> er motivet, så kan en handling eller en sleivete ytring </a:t>
            </a:r>
            <a:r>
              <a:rPr lang="nn-NO" altLang="nb-NO" sz="1800" dirty="0" err="1"/>
              <a:t>oppleves</a:t>
            </a:r>
            <a:r>
              <a:rPr lang="nn-NO" altLang="nb-NO" sz="1800" dirty="0"/>
              <a:t> som </a:t>
            </a:r>
            <a:r>
              <a:rPr lang="nn-NO" altLang="nb-NO" sz="1800" dirty="0" err="1"/>
              <a:t>diskriminerende</a:t>
            </a:r>
            <a:r>
              <a:rPr lang="nn-NO" altLang="nb-NO" sz="1800" dirty="0"/>
              <a:t> eller hets.</a:t>
            </a:r>
            <a:endParaRPr lang="nb-NO" altLang="nb-NO" sz="14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96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F 2012 presentasjon_des 2012">
  <a:themeElements>
    <a:clrScheme name="NHF">
      <a:dk1>
        <a:srgbClr val="000000"/>
      </a:dk1>
      <a:lt1>
        <a:srgbClr val="FFFFFF"/>
      </a:lt1>
      <a:dk2>
        <a:srgbClr val="595959"/>
      </a:dk2>
      <a:lt2>
        <a:srgbClr val="D8D8D8"/>
      </a:lt2>
      <a:accent1>
        <a:srgbClr val="0098DB"/>
      </a:accent1>
      <a:accent2>
        <a:srgbClr val="3333CC"/>
      </a:accent2>
      <a:accent3>
        <a:srgbClr val="CB0044"/>
      </a:accent3>
      <a:accent4>
        <a:srgbClr val="FDC82F"/>
      </a:accent4>
      <a:accent5>
        <a:srgbClr val="652D87"/>
      </a:accent5>
      <a:accent6>
        <a:srgbClr val="003478"/>
      </a:accent6>
      <a:hlink>
        <a:srgbClr val="A79E70"/>
      </a:hlink>
      <a:folHlink>
        <a:srgbClr val="A7A9AC"/>
      </a:folHlink>
    </a:clrScheme>
    <a:fontScheme name="NHF vanli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NHF vanlig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HF vanlig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HF vanlig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NHF 2012 presentasjon_des 2012</Template>
  <TotalTime>298</TotalTime>
  <Words>747</Words>
  <Application>Microsoft Office PowerPoint</Application>
  <PresentationFormat>Skjermfremvisning (16:9)</PresentationFormat>
  <Paragraphs>116</Paragraphs>
  <Slides>15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Times New Roman</vt:lpstr>
      <vt:lpstr>Verdana</vt:lpstr>
      <vt:lpstr>Wingdings</vt:lpstr>
      <vt:lpstr>NHF 2012 presentasjon_des 2012</vt:lpstr>
      <vt:lpstr>Image</vt:lpstr>
      <vt:lpstr>Håndball mot homohets  ”Ytringer kan skade”</vt:lpstr>
      <vt:lpstr>Verdier</vt:lpstr>
      <vt:lpstr>Organisasjonen norsk håndball</vt:lpstr>
      <vt:lpstr>Idrettspolitisk dokument  (NIF 2015 - 2019)</vt:lpstr>
      <vt:lpstr>Ytringer kan skade</vt:lpstr>
      <vt:lpstr>Utfordringer for unge homofile/   lesbiske</vt:lpstr>
      <vt:lpstr> Utfordringer (forts.) </vt:lpstr>
      <vt:lpstr>Homofile og lesbiske idrettsutøvere</vt:lpstr>
      <vt:lpstr>Hva er homohets ?</vt:lpstr>
      <vt:lpstr>Hvorfor fordommer mot homofile?</vt:lpstr>
      <vt:lpstr>Hva kan du gjøre som trener?</vt:lpstr>
      <vt:lpstr>Felles ansvar</vt:lpstr>
      <vt:lpstr>«Komme–ut–prosessen»</vt:lpstr>
      <vt:lpstr>Kjære trener! </vt:lpstr>
      <vt:lpstr>Tema til diskusjon i laget</vt:lpstr>
    </vt:vector>
  </TitlesOfParts>
  <Company>Norges idrettsforbund og olympiske og paralympiske 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subject>Medietrening for spillere</dc:subject>
  <dc:creator>Kirsten Birkeland</dc:creator>
  <cp:keywords>Utkast til NTG/Stabæk</cp:keywords>
  <cp:lastModifiedBy>Andresen, Svein</cp:lastModifiedBy>
  <cp:revision>22</cp:revision>
  <cp:lastPrinted>2017-01-05T09:32:38Z</cp:lastPrinted>
  <dcterms:created xsi:type="dcterms:W3CDTF">2013-06-17T11:07:54Z</dcterms:created>
  <dcterms:modified xsi:type="dcterms:W3CDTF">2017-01-11T12:01:20Z</dcterms:modified>
</cp:coreProperties>
</file>