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7"/>
  </p:sldMasterIdLst>
  <p:notesMasterIdLst>
    <p:notesMasterId r:id="rId13"/>
  </p:notesMasterIdLst>
  <p:handoutMasterIdLst>
    <p:handoutMasterId r:id="rId14"/>
  </p:handoutMasterIdLst>
  <p:sldIdLst>
    <p:sldId id="319" r:id="rId8"/>
    <p:sldId id="321" r:id="rId9"/>
    <p:sldId id="322" r:id="rId10"/>
    <p:sldId id="323" r:id="rId11"/>
    <p:sldId id="324" r:id="rId12"/>
  </p:sldIdLst>
  <p:sldSz cx="9144000" cy="6858000" type="screen4x3"/>
  <p:notesSz cx="6731000" cy="9856788"/>
  <p:defaultTextStyle>
    <a:defPPr>
      <a:defRPr lang="nb-NO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4">
          <p15:clr>
            <a:srgbClr val="A4A3A4"/>
          </p15:clr>
        </p15:guide>
        <p15:guide id="2" pos="212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lganger, Monika Teigen" initials="HMT" lastIdx="0" clrIdx="0">
    <p:extLst>
      <p:ext uri="{19B8F6BF-5375-455C-9EA6-DF929625EA0E}">
        <p15:presenceInfo xmlns:p15="http://schemas.microsoft.com/office/powerpoint/2012/main" userId="S-1-5-21-111417602-671368645-1885625156-411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8DB"/>
    <a:srgbClr val="3399FF"/>
    <a:srgbClr val="FF0066"/>
    <a:srgbClr val="CE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 autoAdjust="0"/>
  </p:normalViewPr>
  <p:slideViewPr>
    <p:cSldViewPr showGuides="1">
      <p:cViewPr varScale="1">
        <p:scale>
          <a:sx n="67" d="100"/>
          <a:sy n="67" d="100"/>
        </p:scale>
        <p:origin x="1244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2292" y="-114"/>
      </p:cViewPr>
      <p:guideLst>
        <p:guide orient="horz" pos="3104"/>
        <p:guide pos="212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commentAuthors" Target="commentAuthors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62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nb-NO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3175" y="0"/>
            <a:ext cx="29162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nb-NO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61488"/>
            <a:ext cx="291623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nb-NO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3175" y="9361488"/>
            <a:ext cx="291623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B0DBCAB0-DDEB-484B-B78B-FD3E08FD4451}" type="slidenum">
              <a:rPr lang="nb-NO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35625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30474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313" name="Picture 65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996" y="1517"/>
            <a:ext cx="9158996" cy="5496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" name="Group 18"/>
          <p:cNvGrpSpPr>
            <a:grpSpLocks/>
          </p:cNvGrpSpPr>
          <p:nvPr userDrawn="1"/>
        </p:nvGrpSpPr>
        <p:grpSpPr bwMode="auto">
          <a:xfrm>
            <a:off x="10758" y="3792313"/>
            <a:ext cx="1331913" cy="1800225"/>
            <a:chOff x="0" y="1797"/>
            <a:chExt cx="839" cy="1134"/>
          </a:xfrm>
        </p:grpSpPr>
        <p:sp>
          <p:nvSpPr>
            <p:cNvPr id="31" name="Text Box 13"/>
            <p:cNvSpPr txBox="1">
              <a:spLocks noChangeArrowheads="1"/>
            </p:cNvSpPr>
            <p:nvPr userDrawn="1"/>
          </p:nvSpPr>
          <p:spPr bwMode="auto">
            <a:xfrm>
              <a:off x="75" y="1842"/>
              <a:ext cx="540" cy="5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nb-NO" sz="900" dirty="0">
                  <a:solidFill>
                    <a:schemeClr val="bg1"/>
                  </a:solidFill>
                  <a:latin typeface="Verdana" pitchFamily="34" charset="0"/>
                </a:rPr>
                <a:t>Begeistring</a:t>
              </a:r>
            </a:p>
            <a:p>
              <a:pPr>
                <a:lnSpc>
                  <a:spcPct val="150000"/>
                </a:lnSpc>
              </a:pPr>
              <a:r>
                <a:rPr lang="nb-NO" sz="900" dirty="0">
                  <a:solidFill>
                    <a:schemeClr val="bg1"/>
                  </a:solidFill>
                  <a:latin typeface="Verdana" pitchFamily="34" charset="0"/>
                </a:rPr>
                <a:t>Innsatsvilje</a:t>
              </a:r>
            </a:p>
            <a:p>
              <a:pPr>
                <a:lnSpc>
                  <a:spcPct val="150000"/>
                </a:lnSpc>
              </a:pPr>
              <a:r>
                <a:rPr lang="nb-NO" sz="900" dirty="0">
                  <a:solidFill>
                    <a:schemeClr val="bg1"/>
                  </a:solidFill>
                  <a:latin typeface="Verdana" pitchFamily="34" charset="0"/>
                </a:rPr>
                <a:t>Respekt</a:t>
              </a:r>
            </a:p>
            <a:p>
              <a:pPr>
                <a:lnSpc>
                  <a:spcPct val="150000"/>
                </a:lnSpc>
              </a:pPr>
              <a:r>
                <a:rPr lang="nb-NO" sz="900" dirty="0">
                  <a:solidFill>
                    <a:schemeClr val="bg1"/>
                  </a:solidFill>
                  <a:latin typeface="Verdana" pitchFamily="34" charset="0"/>
                </a:rPr>
                <a:t>Fair Play</a:t>
              </a:r>
            </a:p>
          </p:txBody>
        </p:sp>
        <p:sp>
          <p:nvSpPr>
            <p:cNvPr id="32" name="Line 14"/>
            <p:cNvSpPr>
              <a:spLocks noChangeShapeType="1"/>
            </p:cNvSpPr>
            <p:nvPr userDrawn="1"/>
          </p:nvSpPr>
          <p:spPr bwMode="auto">
            <a:xfrm>
              <a:off x="839" y="1797"/>
              <a:ext cx="0" cy="1134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prstDash val="dash"/>
              <a:round/>
              <a:headEnd/>
              <a:tailEnd/>
            </a:ln>
            <a:effectLst/>
          </p:spPr>
          <p:txBody>
            <a:bodyPr/>
            <a:lstStyle/>
            <a:p>
              <a:endParaRPr lang="nb-NO" sz="2000"/>
            </a:p>
          </p:txBody>
        </p:sp>
        <p:graphicFrame>
          <p:nvGraphicFramePr>
            <p:cNvPr id="33" name="Object 16"/>
            <p:cNvGraphicFramePr>
              <a:graphicFrameLocks noChangeAspect="1"/>
            </p:cNvGraphicFramePr>
            <p:nvPr/>
          </p:nvGraphicFramePr>
          <p:xfrm>
            <a:off x="0" y="2484"/>
            <a:ext cx="802" cy="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1345" name="Image" r:id="rId4" imgW="1584695" imgH="2011684" progId="">
                    <p:embed/>
                  </p:oleObj>
                </mc:Choice>
                <mc:Fallback>
                  <p:oleObj name="Image" r:id="rId4" imgW="1584695" imgH="2011684" progId="">
                    <p:embed/>
                    <p:pic>
                      <p:nvPicPr>
                        <p:cNvPr id="0" name="Picture 6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l="6012" t="64302" r="13628" b="24902"/>
                        <a:stretch>
                          <a:fillRect/>
                        </a:stretch>
                      </p:blipFill>
                      <p:spPr bwMode="auto">
                        <a:xfrm>
                          <a:off x="0" y="2484"/>
                          <a:ext cx="802" cy="1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0" name="Rectangle 24"/>
          <p:cNvSpPr>
            <a:spLocks noGrp="1" noChangeArrowheads="1"/>
          </p:cNvSpPr>
          <p:nvPr>
            <p:ph type="ctrTitle"/>
          </p:nvPr>
        </p:nvSpPr>
        <p:spPr>
          <a:xfrm>
            <a:off x="1579938" y="1052736"/>
            <a:ext cx="7312542" cy="147002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1621F0A5-B70D-4613-98C5-CED98FB4E8F6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-26792" y="5497884"/>
            <a:ext cx="9144000" cy="133159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>
            <a:lvl4pPr>
              <a:buFont typeface="Courier New" pitchFamily="49" charset="0"/>
              <a:buChar char="o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323850" y="1125538"/>
            <a:ext cx="4171950" cy="269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171950" cy="269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tel, tekst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25438" y="53975"/>
            <a:ext cx="8494712" cy="1143000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1"/>
          </p:nvPr>
        </p:nvSpPr>
        <p:spPr>
          <a:xfrm>
            <a:off x="323850" y="1125538"/>
            <a:ext cx="4171950" cy="26987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171950" cy="269875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5438" y="53975"/>
            <a:ext cx="84947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dirty="0"/>
              <a:t>Klikk for å redigere tittelstil i malen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1125538"/>
            <a:ext cx="8496300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7620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nb-NO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Klikk for å redigere tekststiler i malen</a:t>
            </a:r>
          </a:p>
          <a:p>
            <a:pPr marL="742950" marR="0" lvl="1" indent="-285750" algn="l" defTabSz="7620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nb-NO" sz="16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Andre nivå</a:t>
            </a:r>
          </a:p>
          <a:p>
            <a:pPr marL="1143000" marR="0" lvl="2" indent="-228600" algn="l" defTabSz="7620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nb-NO" sz="1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Tredje nivå</a:t>
            </a:r>
          </a:p>
          <a:p>
            <a:pPr marL="1600200" marR="0" lvl="3" indent="-228600" algn="l" defTabSz="7620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itchFamily="49" charset="0"/>
              <a:buChar char="o"/>
              <a:tabLst/>
              <a:defRPr/>
            </a:pPr>
            <a:r>
              <a:rPr kumimoji="0" lang="nb-NO" sz="1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Fjerde nivå</a:t>
            </a:r>
          </a:p>
          <a:p>
            <a:pPr marL="2057400" marR="0" lvl="4" indent="-228600" algn="l" defTabSz="7620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nb-NO" sz="1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Femte nivå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/>
            </a:lvl1pPr>
          </a:lstStyle>
          <a:p>
            <a:endParaRPr lang="nb-NO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>
                <a:latin typeface="Times New Roman" pitchFamily="18" charset="0"/>
              </a:defRPr>
            </a:lvl1pPr>
          </a:lstStyle>
          <a:p>
            <a:endParaRPr lang="nb-NO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>
                <a:latin typeface="Times New Roman" pitchFamily="18" charset="0"/>
              </a:defRPr>
            </a:lvl1pPr>
          </a:lstStyle>
          <a:p>
            <a:fld id="{F1090A0F-5158-404B-B9DC-4499662BD3EB}" type="slidenum">
              <a:rPr lang="nb-NO"/>
              <a:pPr/>
              <a:t>‹#›</a:t>
            </a:fld>
            <a:endParaRPr lang="nb-NO"/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auto">
          <a:xfrm>
            <a:off x="247650" y="603091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defTabSz="762000"/>
            <a:endParaRPr lang="nb-NO" sz="1400"/>
          </a:p>
        </p:txBody>
      </p:sp>
      <p:sp>
        <p:nvSpPr>
          <p:cNvPr id="1062" name="Rectangle 38"/>
          <p:cNvSpPr>
            <a:spLocks noChangeArrowheads="1"/>
          </p:cNvSpPr>
          <p:nvPr/>
        </p:nvSpPr>
        <p:spPr bwMode="auto">
          <a:xfrm>
            <a:off x="6343650" y="603091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r" defTabSz="762000"/>
            <a:fld id="{7AF89050-C6E8-41B6-90A2-FB1E777EBA81}" type="slidenum">
              <a:rPr lang="nb-NO" sz="1400">
                <a:latin typeface="Times New Roman" pitchFamily="18" charset="0"/>
              </a:rPr>
              <a:pPr algn="r" defTabSz="762000"/>
              <a:t>‹#›</a:t>
            </a:fld>
            <a:endParaRPr lang="nb-NO" sz="1400">
              <a:latin typeface="Times New Roman" pitchFamily="18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463550" y="624681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/>
            <a:endParaRPr lang="nb-NO" sz="1400">
              <a:latin typeface="Arial" charset="0"/>
            </a:endParaRPr>
          </a:p>
        </p:txBody>
      </p:sp>
      <p:sp>
        <p:nvSpPr>
          <p:cNvPr id="1064" name="Rectangle 40"/>
          <p:cNvSpPr>
            <a:spLocks noChangeArrowheads="1"/>
          </p:cNvSpPr>
          <p:nvPr/>
        </p:nvSpPr>
        <p:spPr bwMode="auto">
          <a:xfrm>
            <a:off x="3130550" y="6246813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/>
            <a:endParaRPr lang="nb-NO" sz="1400">
              <a:latin typeface="Arial" charset="0"/>
            </a:endParaRPr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2914650" y="6030913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defTabSz="762000"/>
            <a:endParaRPr lang="nb-NO" sz="1400">
              <a:latin typeface="Times New Roman" pitchFamily="18" charset="0"/>
            </a:endParaRPr>
          </a:p>
        </p:txBody>
      </p:sp>
      <p:sp>
        <p:nvSpPr>
          <p:cNvPr id="1065" name="Rectangle 41"/>
          <p:cNvSpPr>
            <a:spLocks noChangeArrowheads="1"/>
          </p:cNvSpPr>
          <p:nvPr/>
        </p:nvSpPr>
        <p:spPr bwMode="auto">
          <a:xfrm>
            <a:off x="6559550" y="624681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eaLnBrk="1" hangingPunct="1"/>
            <a:fld id="{4F296B9D-1E11-4132-B78D-7CED03B525EE}" type="slidenum">
              <a:rPr lang="nb-NO" sz="1400">
                <a:latin typeface="Arial" charset="0"/>
              </a:rPr>
              <a:pPr algn="r" eaLnBrk="1" hangingPunct="1"/>
              <a:t>‹#›</a:t>
            </a:fld>
            <a:endParaRPr lang="nb-NO" sz="1400">
              <a:latin typeface="Arial" charset="0"/>
            </a:endParaRPr>
          </a:p>
        </p:txBody>
      </p:sp>
      <p:sp>
        <p:nvSpPr>
          <p:cNvPr id="1066" name="Rectangle 42"/>
          <p:cNvSpPr>
            <a:spLocks noChangeArrowheads="1"/>
          </p:cNvSpPr>
          <p:nvPr/>
        </p:nvSpPr>
        <p:spPr bwMode="auto">
          <a:xfrm>
            <a:off x="6559550" y="624681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eaLnBrk="1" hangingPunct="1"/>
            <a:fld id="{A44899E3-BD50-467A-9F3F-002E8F9C8103}" type="slidenum">
              <a:rPr lang="nb-NO" sz="1400">
                <a:latin typeface="Arial" charset="0"/>
              </a:rPr>
              <a:pPr algn="r" eaLnBrk="1" hangingPunct="1"/>
              <a:t>‹#›</a:t>
            </a:fld>
            <a:endParaRPr lang="nb-NO" sz="1400">
              <a:latin typeface="Arial" charset="0"/>
            </a:endParaRPr>
          </a:p>
        </p:txBody>
      </p:sp>
      <p:pic>
        <p:nvPicPr>
          <p:cNvPr id="1076" name="Picture 52" descr="Kunsponsor, annet blank"/>
          <p:cNvPicPr>
            <a:picLocks noChangeAspect="1" noChangeArrowheads="1"/>
          </p:cNvPicPr>
          <p:nvPr/>
        </p:nvPicPr>
        <p:blipFill>
          <a:blip r:embed="rId9" cstate="print"/>
          <a:srcRect l="50009" b="-6667"/>
          <a:stretch>
            <a:fillRect/>
          </a:stretch>
        </p:blipFill>
        <p:spPr bwMode="auto">
          <a:xfrm>
            <a:off x="4443413" y="5876925"/>
            <a:ext cx="4137025" cy="863600"/>
          </a:xfrm>
          <a:prstGeom prst="rect">
            <a:avLst/>
          </a:prstGeom>
          <a:noFill/>
        </p:spPr>
      </p:pic>
      <p:sp>
        <p:nvSpPr>
          <p:cNvPr id="1092" name="Rectangle 68"/>
          <p:cNvSpPr>
            <a:spLocks noChangeArrowheads="1"/>
          </p:cNvSpPr>
          <p:nvPr/>
        </p:nvSpPr>
        <p:spPr bwMode="auto">
          <a:xfrm>
            <a:off x="-674688" y="3114675"/>
            <a:ext cx="9144001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endParaRPr lang="nb-NO"/>
          </a:p>
        </p:txBody>
      </p:sp>
      <p:sp>
        <p:nvSpPr>
          <p:cNvPr id="1093" name="Rectangle 69"/>
          <p:cNvSpPr>
            <a:spLocks noChangeArrowheads="1"/>
          </p:cNvSpPr>
          <p:nvPr/>
        </p:nvSpPr>
        <p:spPr bwMode="auto">
          <a:xfrm>
            <a:off x="674688" y="341947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endParaRPr lang="nb-NO"/>
          </a:p>
        </p:txBody>
      </p:sp>
      <p:sp>
        <p:nvSpPr>
          <p:cNvPr id="1094" name="Rectangle 70"/>
          <p:cNvSpPr>
            <a:spLocks noChangeArrowheads="1"/>
          </p:cNvSpPr>
          <p:nvPr/>
        </p:nvSpPr>
        <p:spPr bwMode="auto">
          <a:xfrm>
            <a:off x="674688" y="3743325"/>
            <a:ext cx="9144000" cy="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spAutoFit/>
          </a:bodyPr>
          <a:lstStyle/>
          <a:p>
            <a:pPr defTabSz="762000" eaLnBrk="1" hangingPunct="1"/>
            <a:endParaRPr lang="nb-NO" sz="1800">
              <a:latin typeface="Arial" charset="0"/>
            </a:endParaRPr>
          </a:p>
        </p:txBody>
      </p:sp>
      <p:pic>
        <p:nvPicPr>
          <p:cNvPr id="1116" name="Picture 92" descr="Kunsponsor, annet blank"/>
          <p:cNvPicPr>
            <a:picLocks noChangeAspect="1" noChangeArrowheads="1"/>
          </p:cNvPicPr>
          <p:nvPr userDrawn="1"/>
        </p:nvPicPr>
        <p:blipFill>
          <a:blip r:embed="rId9" cstate="print"/>
          <a:srcRect l="50009" b="-6667"/>
          <a:stretch>
            <a:fillRect/>
          </a:stretch>
        </p:blipFill>
        <p:spPr bwMode="auto">
          <a:xfrm>
            <a:off x="4572000" y="5876925"/>
            <a:ext cx="4137025" cy="863600"/>
          </a:xfrm>
          <a:prstGeom prst="rect">
            <a:avLst/>
          </a:prstGeom>
          <a:noFill/>
        </p:spPr>
      </p:pic>
      <p:sp>
        <p:nvSpPr>
          <p:cNvPr id="25" name="Plassholder for innhold 2"/>
          <p:cNvSpPr txBox="1">
            <a:spLocks/>
          </p:cNvSpPr>
          <p:nvPr userDrawn="1"/>
        </p:nvSpPr>
        <p:spPr>
          <a:xfrm>
            <a:off x="299814" y="1150938"/>
            <a:ext cx="8496300" cy="269875"/>
          </a:xfrm>
          <a:prstGeom prst="rect">
            <a:avLst/>
          </a:prstGeom>
        </p:spPr>
        <p:txBody>
          <a:bodyPr/>
          <a:lstStyle>
            <a:lvl4pPr>
              <a:buFont typeface="Courier New" pitchFamily="49" charset="0"/>
              <a:buChar char="o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marL="342900" marR="0" lvl="0" indent="-342900" algn="l" defTabSz="7620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nb-NO" sz="1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7E19A97C-4035-47DD-B7A9-93774C319C84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-53975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6" r:id="rId3"/>
    <p:sldLayoutId id="2147483655" r:id="rId4"/>
    <p:sldLayoutId id="2147483659" r:id="rId5"/>
    <p:sldLayoutId id="2147483660" r:id="rId6"/>
    <p:sldLayoutId id="2147483663" r:id="rId7"/>
  </p:sldLayoutIdLst>
  <p:txStyles>
    <p:titleStyle>
      <a:lvl1pPr algn="l" defTabSz="762000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0066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l" defTabSz="7620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0066"/>
          </a:solidFill>
          <a:latin typeface="Verdana" pitchFamily="34" charset="0"/>
        </a:defRPr>
      </a:lvl2pPr>
      <a:lvl3pPr algn="l" defTabSz="7620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0066"/>
          </a:solidFill>
          <a:latin typeface="Verdana" pitchFamily="34" charset="0"/>
        </a:defRPr>
      </a:lvl3pPr>
      <a:lvl4pPr algn="l" defTabSz="7620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0066"/>
          </a:solidFill>
          <a:latin typeface="Verdana" pitchFamily="34" charset="0"/>
        </a:defRPr>
      </a:lvl4pPr>
      <a:lvl5pPr algn="l" defTabSz="7620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0066"/>
          </a:solidFill>
          <a:latin typeface="Verdana" pitchFamily="34" charset="0"/>
        </a:defRPr>
      </a:lvl5pPr>
      <a:lvl6pPr marL="457200" algn="l" defTabSz="7620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0066"/>
          </a:solidFill>
          <a:latin typeface="Verdana" pitchFamily="34" charset="0"/>
        </a:defRPr>
      </a:lvl6pPr>
      <a:lvl7pPr marL="914400" algn="l" defTabSz="7620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0066"/>
          </a:solidFill>
          <a:latin typeface="Verdana" pitchFamily="34" charset="0"/>
        </a:defRPr>
      </a:lvl7pPr>
      <a:lvl8pPr marL="1371600" algn="l" defTabSz="7620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0066"/>
          </a:solidFill>
          <a:latin typeface="Verdana" pitchFamily="34" charset="0"/>
        </a:defRPr>
      </a:lvl8pPr>
      <a:lvl9pPr marL="1828800" algn="l" defTabSz="762000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FF0066"/>
          </a:solidFill>
          <a:latin typeface="Verdana" pitchFamily="34" charset="0"/>
        </a:defRPr>
      </a:lvl9pPr>
    </p:titleStyle>
    <p:bodyStyle>
      <a:lvl1pPr marL="342900" marR="0" indent="-342900" algn="l" defTabSz="7620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•"/>
        <a:tabLst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marR="0" indent="-285750" algn="l" defTabSz="7620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tabLst/>
        <a:defRPr sz="1600">
          <a:solidFill>
            <a:schemeClr val="tx1"/>
          </a:solidFill>
          <a:latin typeface="+mn-lt"/>
        </a:defRPr>
      </a:lvl2pPr>
      <a:lvl3pPr marL="1143000" marR="0" indent="-228600" algn="l" defTabSz="7620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•"/>
        <a:tabLst/>
        <a:defRPr sz="1400">
          <a:solidFill>
            <a:schemeClr val="tx1"/>
          </a:solidFill>
          <a:latin typeface="+mn-lt"/>
        </a:defRPr>
      </a:lvl3pPr>
      <a:lvl4pPr marL="1600200" marR="0" indent="-228600" algn="l" defTabSz="7620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Courier New" pitchFamily="49" charset="0"/>
        <a:buNone/>
        <a:tabLst/>
        <a:defRPr sz="1400">
          <a:solidFill>
            <a:schemeClr val="tx1"/>
          </a:solidFill>
          <a:latin typeface="+mn-lt"/>
        </a:defRPr>
      </a:lvl4pPr>
      <a:lvl5pPr marL="2057400" marR="0" indent="-228600" algn="l" defTabSz="7620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Wingdings" pitchFamily="2" charset="2"/>
        <a:buChar char="§"/>
        <a:tabLst/>
        <a:defRPr sz="1400">
          <a:solidFill>
            <a:schemeClr val="tx1"/>
          </a:solidFill>
          <a:latin typeface="+mn-lt"/>
        </a:defRPr>
      </a:lvl5pPr>
      <a:lvl6pPr marL="2514600" indent="-2286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defTabSz="762000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    </a:t>
            </a:r>
            <a:endParaRPr lang="nb-NO" sz="1800" dirty="0"/>
          </a:p>
        </p:txBody>
      </p:sp>
      <p:sp>
        <p:nvSpPr>
          <p:cNvPr id="3" name="TekstSylinder 2"/>
          <p:cNvSpPr txBox="1"/>
          <p:nvPr/>
        </p:nvSpPr>
        <p:spPr>
          <a:xfrm>
            <a:off x="395535" y="1999204"/>
            <a:ext cx="87129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 err="1">
                <a:solidFill>
                  <a:schemeClr val="bg1"/>
                </a:solidFill>
              </a:rPr>
              <a:t>Dreiebok</a:t>
            </a:r>
            <a:r>
              <a:rPr lang="en-GB" sz="4800" dirty="0">
                <a:solidFill>
                  <a:schemeClr val="bg1"/>
                </a:solidFill>
              </a:rPr>
              <a:t> </a:t>
            </a:r>
            <a:r>
              <a:rPr lang="en-GB" sz="4800" dirty="0" err="1">
                <a:solidFill>
                  <a:schemeClr val="bg1"/>
                </a:solidFill>
              </a:rPr>
              <a:t>siste</a:t>
            </a:r>
            <a:r>
              <a:rPr lang="en-GB" sz="4800" dirty="0">
                <a:solidFill>
                  <a:schemeClr val="bg1"/>
                </a:solidFill>
              </a:rPr>
              <a:t> 30 </a:t>
            </a:r>
            <a:r>
              <a:rPr lang="en-GB" sz="4800" dirty="0" err="1">
                <a:solidFill>
                  <a:schemeClr val="bg1"/>
                </a:solidFill>
              </a:rPr>
              <a:t>sekunder</a:t>
            </a:r>
            <a:endParaRPr lang="en-GB" sz="4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591DFC-E631-40A8-B7D2-1F92AFB67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/>
              <a:t>Dreiebok</a:t>
            </a:r>
            <a:r>
              <a:rPr lang="en-GB" dirty="0"/>
              <a:t> </a:t>
            </a:r>
            <a:r>
              <a:rPr lang="en-GB" dirty="0" err="1"/>
              <a:t>siste</a:t>
            </a:r>
            <a:r>
              <a:rPr lang="en-GB" dirty="0"/>
              <a:t> 30 </a:t>
            </a:r>
            <a:r>
              <a:rPr lang="en-GB" dirty="0" err="1"/>
              <a:t>sekunder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8A9FDAA-2620-420B-B016-8129259169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Krav: Forseelsen må skje innenfor kampens siste 30 sekunder. Det vil si </a:t>
            </a:r>
            <a:r>
              <a:rPr lang="nb-NO" u="sng" dirty="0"/>
              <a:t>fra og med</a:t>
            </a:r>
            <a:r>
              <a:rPr lang="nb-NO" dirty="0"/>
              <a:t> xx.30. Skjer forseelsen før denne tiden, men tiden stoppes etter, kommer 8.10c og 8.10d IKKE til anvendelse</a:t>
            </a:r>
          </a:p>
          <a:p>
            <a:endParaRPr lang="nb-NO" dirty="0"/>
          </a:p>
          <a:p>
            <a:r>
              <a:rPr lang="nb-NO" dirty="0"/>
              <a:t>Ballen ikke i spill (8.10 c), nøkkel: Hindre- eller forsinke et raskt kast. Aktivt hindre eller forsinke et raskt kast.</a:t>
            </a:r>
          </a:p>
          <a:p>
            <a:endParaRPr lang="nb-NO" dirty="0"/>
          </a:p>
          <a:p>
            <a:pPr marL="457200" lvl="0" indent="-457200">
              <a:buFont typeface="+mj-lt"/>
              <a:buAutoNum type="arabicPeriod"/>
            </a:pPr>
            <a:r>
              <a:rPr lang="nb-NO" dirty="0"/>
              <a:t>Sabotere et kast ved eksempelvis ved å takle kaster, ikke legge ned ballen etter det er blåst mot eller «stjele» ballen </a:t>
            </a:r>
            <a:r>
              <a:rPr lang="nb-NO" b="1" dirty="0"/>
              <a:t>før ballen er i spill</a:t>
            </a:r>
            <a:r>
              <a:rPr lang="nb-NO" dirty="0"/>
              <a:t>, altså ikke har forlatt hånden til kaster eller krysset målfeltlinjen ved utkast: </a:t>
            </a:r>
          </a:p>
          <a:p>
            <a:r>
              <a:rPr lang="nb-NO" i="1" u="sng" dirty="0"/>
              <a:t>LØSNING: 7m og rødt kort</a:t>
            </a:r>
            <a:endParaRPr lang="nb-NO" dirty="0"/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00092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E36EB2E-DD93-4119-B45D-7CD51AC04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262" y="119734"/>
            <a:ext cx="8496300" cy="269875"/>
          </a:xfrm>
        </p:spPr>
        <p:txBody>
          <a:bodyPr/>
          <a:lstStyle/>
          <a:p>
            <a:pPr marL="0" lvl="0" indent="0">
              <a:buNone/>
            </a:pPr>
            <a:r>
              <a:rPr lang="nb-NO" dirty="0"/>
              <a:t>2. Feil innbytte eller annen </a:t>
            </a:r>
            <a:r>
              <a:rPr lang="nb-NO" dirty="0" err="1"/>
              <a:t>usportslighet</a:t>
            </a:r>
            <a:r>
              <a:rPr lang="nb-NO" dirty="0"/>
              <a:t> </a:t>
            </a:r>
            <a:r>
              <a:rPr lang="nb-NO" b="1" dirty="0"/>
              <a:t>før ballen er i spill</a:t>
            </a:r>
            <a:r>
              <a:rPr lang="nb-NO" dirty="0"/>
              <a:t> som forsinker eller hindrer et raskt kast. Det vil si at ballen må være på vei til å bli satt i spill igjen. </a:t>
            </a:r>
          </a:p>
          <a:p>
            <a:r>
              <a:rPr lang="nb-NO" i="1" u="sng" dirty="0"/>
              <a:t>LØSNING: 7m og rødt kort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b="1" dirty="0"/>
              <a:t>3. Aktivt (forsøke å) hindre eller forsinke et kast</a:t>
            </a:r>
            <a:r>
              <a:rPr lang="nb-NO" dirty="0"/>
              <a:t>, som eksempelvis å stå for nærme og blokkere-/forsøke å blokkere ballen, også etter den er satt i spill, og dermed hindre en rask igangsettelse. </a:t>
            </a:r>
          </a:p>
          <a:p>
            <a:r>
              <a:rPr lang="nb-NO" i="1" u="sng" dirty="0"/>
              <a:t>LØSNING: 7m og rødt kort</a:t>
            </a:r>
          </a:p>
          <a:p>
            <a:endParaRPr lang="nb-NO" dirty="0"/>
          </a:p>
          <a:p>
            <a:pPr marL="0" indent="0">
              <a:buNone/>
            </a:pPr>
            <a:r>
              <a:rPr lang="nb-NO" i="1" dirty="0"/>
              <a:t>OBS: Punkt 1-3 gjelder ikke hvis det er åpenbart at forseelsen ikke hindrer et raskt kast, eksempelvis hvis ballen er langt unna å bli satt i spill. Dette er opp til dommernes skjønn. 8.10c trer heller ikke i kraft når forseelser skjer mens tiden er stoppet.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97892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2155D0F-EF37-488C-9D50-D3C236223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262" y="53975"/>
            <a:ext cx="8496300" cy="269875"/>
          </a:xfrm>
        </p:spPr>
        <p:txBody>
          <a:bodyPr/>
          <a:lstStyle/>
          <a:p>
            <a:r>
              <a:rPr lang="nb-NO" dirty="0"/>
              <a:t>Ballen i spill (8.10d), nøkkel: Samme </a:t>
            </a:r>
            <a:r>
              <a:rPr lang="nb-NO" dirty="0" err="1"/>
              <a:t>bestrafning</a:t>
            </a:r>
            <a:r>
              <a:rPr lang="nb-NO" dirty="0"/>
              <a:t> som tidligere i kampen.</a:t>
            </a:r>
          </a:p>
          <a:p>
            <a:pPr lvl="0"/>
            <a:endParaRPr lang="nb-NO" dirty="0"/>
          </a:p>
          <a:p>
            <a:pPr marL="0" lvl="0" indent="0">
              <a:buNone/>
            </a:pPr>
            <a:r>
              <a:rPr lang="nb-NO" dirty="0"/>
              <a:t>4. Feil innbytte eller annen </a:t>
            </a:r>
            <a:r>
              <a:rPr lang="nb-NO" dirty="0" err="1"/>
              <a:t>usportslighet</a:t>
            </a:r>
            <a:r>
              <a:rPr lang="nb-NO" dirty="0"/>
              <a:t> etter ballen er i spill, hvis ballen ikke er i spill, men tiden er stoppet, samt slike forhold hvor ballen ikke er i spill, men ikke er i nærheten av å settes i spill igjen. </a:t>
            </a:r>
          </a:p>
          <a:p>
            <a:r>
              <a:rPr lang="nb-NO" i="1" u="sng" dirty="0"/>
              <a:t>LØSNING: </a:t>
            </a:r>
            <a:r>
              <a:rPr lang="nb-NO" i="1" u="sng" dirty="0" err="1"/>
              <a:t>Bestrafning</a:t>
            </a:r>
            <a:r>
              <a:rPr lang="nb-NO" i="1" u="sng" dirty="0"/>
              <a:t> etter ordinære regler og igangsettelse med kast som tilsvarer spillsituasjonen</a:t>
            </a:r>
            <a:r>
              <a:rPr lang="nb-NO" dirty="0"/>
              <a:t> </a:t>
            </a:r>
          </a:p>
          <a:p>
            <a:pPr marL="0" indent="0">
              <a:buNone/>
            </a:pPr>
            <a:r>
              <a:rPr lang="nb-NO" dirty="0"/>
              <a:t> </a:t>
            </a:r>
          </a:p>
          <a:p>
            <a:pPr marL="0" lvl="0" indent="0">
              <a:buNone/>
            </a:pPr>
            <a:r>
              <a:rPr lang="nb-NO" dirty="0"/>
              <a:t>5. Forseelser som kun gjøres for ulovlig å hindre motspiller som ville gitt </a:t>
            </a:r>
            <a:r>
              <a:rPr lang="nb-NO" dirty="0" err="1"/>
              <a:t>bestrafning</a:t>
            </a:r>
            <a:r>
              <a:rPr lang="nb-NO" dirty="0"/>
              <a:t> etter regel 8.3 og 8.4 tidligere i kampen. </a:t>
            </a:r>
          </a:p>
          <a:p>
            <a:r>
              <a:rPr lang="nb-NO" i="1" u="sng" dirty="0"/>
              <a:t>LØSNING: </a:t>
            </a:r>
            <a:r>
              <a:rPr lang="nb-NO" i="1" u="sng" dirty="0" err="1"/>
              <a:t>Bestrafning</a:t>
            </a:r>
            <a:r>
              <a:rPr lang="nb-NO" i="1" u="sng" dirty="0"/>
              <a:t> etter aktuell regel og igangsettelse med kast som tilsvarer spillsituasjonen</a:t>
            </a: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79939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A8BF6AFF-D54F-482F-8D09-31E992674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014" y="53975"/>
            <a:ext cx="8496300" cy="269875"/>
          </a:xfrm>
        </p:spPr>
        <p:txBody>
          <a:bodyPr/>
          <a:lstStyle/>
          <a:p>
            <a:pPr marL="0" lvl="0" indent="0">
              <a:buNone/>
            </a:pPr>
            <a:r>
              <a:rPr lang="nb-NO" dirty="0"/>
              <a:t>6. Forseelser som blir bestraffet med </a:t>
            </a:r>
            <a:r>
              <a:rPr lang="nb-NO" b="1" dirty="0"/>
              <a:t>direkte rødt kort eller rødt- og blått kort</a:t>
            </a:r>
            <a:r>
              <a:rPr lang="nb-NO" dirty="0"/>
              <a:t>, enten på bane eller i innbytterrom, som skjer mens ballen er i spill.</a:t>
            </a:r>
            <a:r>
              <a:rPr lang="nb-NO" i="1" dirty="0"/>
              <a:t> </a:t>
            </a:r>
            <a:endParaRPr lang="nb-NO" dirty="0"/>
          </a:p>
          <a:p>
            <a:r>
              <a:rPr lang="nb-NO" i="1" u="sng" dirty="0"/>
              <a:t>LØSNING: 7m og rødt kort evt. rødt- og blått kort </a:t>
            </a:r>
            <a:endParaRPr lang="nb-NO" dirty="0"/>
          </a:p>
          <a:p>
            <a:pPr lvl="0"/>
            <a:endParaRPr lang="nb-NO" dirty="0"/>
          </a:p>
          <a:p>
            <a:pPr marL="0" lvl="0" indent="0">
              <a:buNone/>
            </a:pPr>
            <a:r>
              <a:rPr lang="nb-NO" dirty="0"/>
              <a:t>7. Spillere eller ledere som får rødt kort som følge av forseelser som er gjenstand for progressiv </a:t>
            </a:r>
            <a:r>
              <a:rPr lang="nb-NO" dirty="0" err="1"/>
              <a:t>bestrafning</a:t>
            </a:r>
            <a:r>
              <a:rPr lang="nb-NO" dirty="0"/>
              <a:t> eller direkte to minutters utvisning (eks. tredje to minutters utvisning) mens ballen er i spill. </a:t>
            </a:r>
          </a:p>
          <a:p>
            <a:r>
              <a:rPr lang="nb-NO" i="1" u="sng" dirty="0"/>
              <a:t>LØSNING: Rødt kort og igangsettelse med kast som tilsvarer spillsituasjonen</a:t>
            </a:r>
            <a:endParaRPr lang="nb-NO" dirty="0"/>
          </a:p>
          <a:p>
            <a:endParaRPr lang="nb-NO" b="1" i="1" dirty="0"/>
          </a:p>
          <a:p>
            <a:pPr marL="0" indent="0">
              <a:buNone/>
            </a:pPr>
            <a:r>
              <a:rPr lang="nb-NO" b="1" i="1" dirty="0"/>
              <a:t>Merk: Man skal kun gi </a:t>
            </a:r>
            <a:r>
              <a:rPr lang="nb-NO" b="1" i="1" dirty="0" err="1"/>
              <a:t>rødt+blått</a:t>
            </a:r>
            <a:r>
              <a:rPr lang="nb-NO" b="1" i="1" dirty="0"/>
              <a:t> kort innenfor kampens siste 30 sekunder hvis forseelsen i seg selv kvalifiserer til det. Det vil si at den må sortere under regel 8.6 eller 8.10 a eller –b</a:t>
            </a: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23483941"/>
      </p:ext>
    </p:extLst>
  </p:cSld>
  <p:clrMapOvr>
    <a:masterClrMapping/>
  </p:clrMapOvr>
</p:sld>
</file>

<file path=ppt/theme/theme1.xml><?xml version="1.0" encoding="utf-8"?>
<a:theme xmlns:a="http://schemas.openxmlformats.org/drawingml/2006/main" name="NHF 2012 presentasjon_des 2012">
  <a:themeElements>
    <a:clrScheme name="NHF">
      <a:dk1>
        <a:srgbClr val="000000"/>
      </a:dk1>
      <a:lt1>
        <a:srgbClr val="FFFFFF"/>
      </a:lt1>
      <a:dk2>
        <a:srgbClr val="595959"/>
      </a:dk2>
      <a:lt2>
        <a:srgbClr val="D8D8D8"/>
      </a:lt2>
      <a:accent1>
        <a:srgbClr val="0098DB"/>
      </a:accent1>
      <a:accent2>
        <a:srgbClr val="3333CC"/>
      </a:accent2>
      <a:accent3>
        <a:srgbClr val="CB0044"/>
      </a:accent3>
      <a:accent4>
        <a:srgbClr val="FDC82F"/>
      </a:accent4>
      <a:accent5>
        <a:srgbClr val="652D87"/>
      </a:accent5>
      <a:accent6>
        <a:srgbClr val="003478"/>
      </a:accent6>
      <a:hlink>
        <a:srgbClr val="A79E70"/>
      </a:hlink>
      <a:folHlink>
        <a:srgbClr val="A7A9AC"/>
      </a:folHlink>
    </a:clrScheme>
    <a:fontScheme name="NHF vanlig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b-NO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NHF vanlig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HF vanli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HF vanlig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HF vanlig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HF vanlig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HF vanlig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HF vanlig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al presentasjon 2017" id="{F16E9B1D-8ACF-47CB-AEDD-4D9C08DFD12A}" vid="{C94A6990-B040-4CB3-9D92-A36E8AE97A34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PowerPoint" ma:contentTypeID="0x01010089F515CEF38C6043B09A4EB0A2E09D6302002CEBFA1D11129444A6DBA99CA2EE0C65000EF8159C8317434597F2D42EF9164A0F" ma:contentTypeVersion="60" ma:contentTypeDescription="Opprett et nytt dokument." ma:contentTypeScope="" ma:versionID="30b555603d03993429ca2f47cabe11d2">
  <xsd:schema xmlns:xsd="http://www.w3.org/2001/XMLSchema" xmlns:xs="http://www.w3.org/2001/XMLSchema" xmlns:p="http://schemas.microsoft.com/office/2006/metadata/properties" xmlns:ns2="aec5f570-5954-42b2-93f8-bbdf6252596e" xmlns:ns3="10c2ccee-19a7-4189-919c-411eeb51e35e" targetNamespace="http://schemas.microsoft.com/office/2006/metadata/properties" ma:root="true" ma:fieldsID="8dd2f1780ddb9b067099633c90c1d1ad" ns2:_="" ns3:_="">
    <xsd:import namespace="aec5f570-5954-42b2-93f8-bbdf6252596e"/>
    <xsd:import namespace="10c2ccee-19a7-4189-919c-411eeb51e35e"/>
    <xsd:element name="properties">
      <xsd:complexType>
        <xsd:sequence>
          <xsd:element name="documentManagement">
            <xsd:complexType>
              <xsd:all>
                <xsd:element ref="ns2:_nifDokumenteier" minOccurs="0"/>
                <xsd:element ref="ns2:_nifSaksbehandler" minOccurs="0"/>
                <xsd:element ref="ns2:_nifDokumentbeskrivelse" minOccurs="0"/>
                <xsd:element ref="ns2:_nifDokumentstatus" minOccurs="0"/>
                <xsd:element ref="ns2:InnUtIntern"/>
                <xsd:element ref="ns2:_arFrist" minOccurs="0"/>
                <xsd:element ref="ns2:_nifTil" minOccurs="0"/>
                <xsd:element ref="ns2:_nifFra" minOccurs="0"/>
                <xsd:element ref="ns2:m007437e3ff24ee3b6b1beda051d5beb" minOccurs="0"/>
                <xsd:element ref="ns2:TaxCatchAll" minOccurs="0"/>
                <xsd:element ref="ns2:TaxCatchAllLabel" minOccurs="0"/>
                <xsd:element ref="ns2:e390b8d06ece46449586677b864a8181" minOccurs="0"/>
                <xsd:element ref="ns2:AnonymEksternDeling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c5f570-5954-42b2-93f8-bbdf6252596e" elementFormDefault="qualified">
    <xsd:import namespace="http://schemas.microsoft.com/office/2006/documentManagement/types"/>
    <xsd:import namespace="http://schemas.microsoft.com/office/infopath/2007/PartnerControls"/>
    <xsd:element name="_nifDokumenteier" ma:index="2" nillable="true" ma:displayName="Dokumenteier" ma:hidden="true" ma:SearchPeopleOnly="false" ma:SharePointGroup="0" ma:internalName="_nifDokumentei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nifSaksbehandler" ma:index="3" nillable="true" ma:displayName="Saksbehandler" ma:SearchPeopleOnly="false" ma:SharePointGroup="0" ma:internalName="_nifSaksbehandl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nifDokumentbeskrivelse" ma:index="5" nillable="true" ma:displayName="Dokumentbeskrivelse" ma:internalName="_nifDokumentbeskrivelse">
      <xsd:simpleType>
        <xsd:restriction base="dms:Note">
          <xsd:maxLength value="255"/>
        </xsd:restriction>
      </xsd:simpleType>
    </xsd:element>
    <xsd:element name="_nifDokumentstatus" ma:index="6" nillable="true" ma:displayName="Dokumentstatus" ma:default="Ubehandlet" ma:internalName="_nifDokumentstatus" ma:readOnly="false">
      <xsd:simpleType>
        <xsd:restriction base="dms:Choice">
          <xsd:enumeration value="Ubehandlet"/>
          <xsd:enumeration value="Under arbeid"/>
          <xsd:enumeration value="Ferdig"/>
        </xsd:restriction>
      </xsd:simpleType>
    </xsd:element>
    <xsd:element name="InnUtIntern" ma:index="7" ma:displayName="Inn/Ut/Intern" ma:default="Intern" ma:format="Dropdown" ma:internalName="InnUtIntern">
      <xsd:simpleType>
        <xsd:restriction base="dms:Choice">
          <xsd:enumeration value="Innkommende"/>
          <xsd:enumeration value="Utgående"/>
          <xsd:enumeration value="Intern"/>
        </xsd:restriction>
      </xsd:simpleType>
    </xsd:element>
    <xsd:element name="_arFrist" ma:index="9" nillable="true" ma:displayName="Frist" ma:format="DateOnly" ma:internalName="_arFrist">
      <xsd:simpleType>
        <xsd:restriction base="dms:DateTime"/>
      </xsd:simpleType>
    </xsd:element>
    <xsd:element name="_nifTil" ma:index="10" nillable="true" ma:displayName="Til" ma:internalName="_nifTil">
      <xsd:simpleType>
        <xsd:restriction base="dms:Text"/>
      </xsd:simpleType>
    </xsd:element>
    <xsd:element name="_nifFra" ma:index="11" nillable="true" ma:displayName="Fra" ma:internalName="_nifFra">
      <xsd:simpleType>
        <xsd:restriction base="dms:Text"/>
      </xsd:simpleType>
    </xsd:element>
    <xsd:element name="m007437e3ff24ee3b6b1beda051d5beb" ma:index="16" nillable="true" ma:taxonomy="true" ma:internalName="m007437e3ff24ee3b6b1beda051d5beb" ma:taxonomyFieldName="Dokumentkategori" ma:displayName="Dokumentkategori" ma:default="" ma:fieldId="{6007437e-3ff2-4ee3-b6b1-beda051d5beb}" ma:sspId="f0e9ee77-ca26-4a69-aa98-c9b10d3d2018" ma:termSetId="67b1013f-a871-4d25-94e6-2d190b3db54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7" nillable="true" ma:displayName="Taxonomy Catch All Column" ma:hidden="true" ma:list="{e342a296-b86c-49af-be52-5faa9893c472}" ma:internalName="TaxCatchAll" ma:showField="CatchAllData" ma:web="10c2ccee-19a7-4189-919c-411eeb51e3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8" nillable="true" ma:displayName="Taxonomy Catch All Column1" ma:hidden="true" ma:list="{e342a296-b86c-49af-be52-5faa9893c472}" ma:internalName="TaxCatchAllLabel" ma:readOnly="true" ma:showField="CatchAllDataLabel" ma:web="10c2ccee-19a7-4189-919c-411eeb51e3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90b8d06ece46449586677b864a8181" ma:index="20" nillable="true" ma:taxonomy="true" ma:internalName="e390b8d06ece46449586677b864a8181" ma:taxonomyFieldName="OrgTilhorighet" ma:displayName="OrgTilhørighet" ma:readOnly="false" ma:default="" ma:fieldId="{e390b8d0-6ece-4644-9586-677b864a8181}" ma:sspId="f0e9ee77-ca26-4a69-aa98-c9b10d3d2018" ma:termSetId="12ccf01c-bc00-485e-8479-20ef31869011" ma:anchorId="b89e662b-c5a0-4f18-8bb7-b431aa465976" ma:open="false" ma:isKeyword="false">
      <xsd:complexType>
        <xsd:sequence>
          <xsd:element ref="pc:Terms" minOccurs="0" maxOccurs="1"/>
        </xsd:sequence>
      </xsd:complexType>
    </xsd:element>
    <xsd:element name="AnonymEksternDeling" ma:index="22" nillable="true" ma:displayName="Anonym Ekstern Deling" ma:default="0" ma:internalName="AnonymEksternDeling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c2ccee-19a7-4189-919c-411eeb51e35e" elementFormDefault="qualified">
    <xsd:import namespace="http://schemas.microsoft.com/office/2006/documentManagement/types"/>
    <xsd:import namespace="http://schemas.microsoft.com/office/infopath/2007/PartnerControls"/>
    <xsd:element name="_dlc_DocId" ma:index="23" nillable="true" ma:displayName="Dokument-ID-verdi" ma:description="Verdien for dokument-IDen som er tilordnet elementet." ma:internalName="_dlc_DocId" ma:readOnly="true">
      <xsd:simpleType>
        <xsd:restriction base="dms:Text"/>
      </xsd:simpleType>
    </xsd:element>
    <xsd:element name="_dlc_DocIdUrl" ma:index="24" nillable="true" ma:displayName="Dokument-ID" ma:description="Fast kobling til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5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3" ma:displayName="Innholdstype"/>
        <xsd:element ref="dc:title" minOccurs="0" maxOccurs="1" ma:index="1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10c2ccee-19a7-4189-919c-411eeb51e35e">SF33-30-6098</_dlc_DocId>
    <_dlc_DocIdUrl xmlns="10c2ccee-19a7-4189-919c-411eeb51e35e">
      <Url>https://idrettskontor.nif.no/sites/handballforbundet/documentcontent/_layouts/15/DocIdRedir.aspx?ID=SF33-30-6098</Url>
      <Description>SF33-30-6098</Description>
    </_dlc_DocIdUrl>
    <InnUtIntern xmlns="aec5f570-5954-42b2-93f8-bbdf6252596e">Intern</InnUtIntern>
    <e390b8d06ece46449586677b864a8181 xmlns="aec5f570-5954-42b2-93f8-bbdf6252596e">
      <Terms xmlns="http://schemas.microsoft.com/office/infopath/2007/PartnerControls">
        <TermInfo xmlns="http://schemas.microsoft.com/office/infopath/2007/PartnerControls">
          <TermName xmlns="http://schemas.microsoft.com/office/infopath/2007/PartnerControls">SF33 Norges Håndballforbund</TermName>
          <TermId xmlns="http://schemas.microsoft.com/office/infopath/2007/PartnerControls">70bd309d-c2bd-455c-821b-061dc9e0e280</TermId>
        </TermInfo>
      </Terms>
    </e390b8d06ece46449586677b864a8181>
    <TaxCatchAll xmlns="aec5f570-5954-42b2-93f8-bbdf6252596e">
      <Value>1</Value>
    </TaxCatchAll>
    <_arFrist xmlns="aec5f570-5954-42b2-93f8-bbdf6252596e" xsi:nil="true"/>
    <m007437e3ff24ee3b6b1beda051d5beb xmlns="aec5f570-5954-42b2-93f8-bbdf6252596e">
      <Terms xmlns="http://schemas.microsoft.com/office/infopath/2007/PartnerControls"/>
    </m007437e3ff24ee3b6b1beda051d5beb>
    <_nifSaksbehandler xmlns="aec5f570-5954-42b2-93f8-bbdf6252596e">
      <UserInfo>
        <DisplayName>Olsen, Ove</DisplayName>
        <AccountId>201</AccountId>
        <AccountType/>
      </UserInfo>
    </_nifSaksbehandler>
    <_nifDokumentstatus xmlns="aec5f570-5954-42b2-93f8-bbdf6252596e">Ubehandlet</_nifDokumentstatus>
    <_nifFra xmlns="aec5f570-5954-42b2-93f8-bbdf6252596e" xsi:nil="true"/>
    <_nifDokumenteier xmlns="aec5f570-5954-42b2-93f8-bbdf6252596e">
      <UserInfo>
        <DisplayName>Olsen, Ove</DisplayName>
        <AccountId>201</AccountId>
        <AccountType/>
      </UserInfo>
    </_nifDokumenteier>
    <_nifDokumentbeskrivelse xmlns="aec5f570-5954-42b2-93f8-bbdf6252596e" xsi:nil="true"/>
    <_nifTil xmlns="aec5f570-5954-42b2-93f8-bbdf6252596e" xsi:nil="true"/>
    <AnonymEksternDeling xmlns="aec5f570-5954-42b2-93f8-bbdf6252596e">false</AnonymEksternDeling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?mso-contentType ?>
<SharedContentType xmlns="Microsoft.SharePoint.Taxonomy.ContentTypeSync" SourceId="f0e9ee77-ca26-4a69-aa98-c9b10d3d2018" ContentTypeId="0x01010089F515CEF38C6043B09A4EB0A2E09D6302" PreviousValue="false"/>
</file>

<file path=customXml/itemProps1.xml><?xml version="1.0" encoding="utf-8"?>
<ds:datastoreItem xmlns:ds="http://schemas.openxmlformats.org/officeDocument/2006/customXml" ds:itemID="{3AF7BBE9-BA28-439B-9ABB-6203D5753BD0}">
  <ds:schemaRefs>
    <ds:schemaRef ds:uri="http://schemas.microsoft.com/office/2006/metadata/customXsn"/>
  </ds:schemaRefs>
</ds:datastoreItem>
</file>

<file path=customXml/itemProps2.xml><?xml version="1.0" encoding="utf-8"?>
<ds:datastoreItem xmlns:ds="http://schemas.openxmlformats.org/officeDocument/2006/customXml" ds:itemID="{43224C8B-0C62-4C1D-93B5-530F1CA87F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c5f570-5954-42b2-93f8-bbdf6252596e"/>
    <ds:schemaRef ds:uri="10c2ccee-19a7-4189-919c-411eeb51e3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465CFE6-5AC3-4B04-B413-52EAD7E25872}">
  <ds:schemaRefs>
    <ds:schemaRef ds:uri="http://purl.org/dc/terms/"/>
    <ds:schemaRef ds:uri="http://schemas.openxmlformats.org/package/2006/metadata/core-properties"/>
    <ds:schemaRef ds:uri="aec5f570-5954-42b2-93f8-bbdf6252596e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10c2ccee-19a7-4189-919c-411eeb51e35e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B8398CF1-504D-4E6A-996C-72AAE3E6639B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9F1EB554-6466-4C30-9540-6AAA5BB7028E}">
  <ds:schemaRefs>
    <ds:schemaRef ds:uri="http://schemas.microsoft.com/sharepoint/v3/contenttype/forms"/>
  </ds:schemaRefs>
</ds:datastoreItem>
</file>

<file path=customXml/itemProps6.xml><?xml version="1.0" encoding="utf-8"?>
<ds:datastoreItem xmlns:ds="http://schemas.openxmlformats.org/officeDocument/2006/customXml" ds:itemID="{5FA7E731-7B57-4059-A07A-0C94F068849D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</Template>
  <TotalTime>3</TotalTime>
  <Words>471</Words>
  <Application>Microsoft Office PowerPoint</Application>
  <PresentationFormat>Skjermfremvisning (4:3)</PresentationFormat>
  <Paragraphs>30</Paragraphs>
  <Slides>5</Slides>
  <Notes>0</Notes>
  <HiddenSlides>0</HiddenSlides>
  <MMClips>0</MMClips>
  <ScaleCrop>false</ScaleCrop>
  <HeadingPairs>
    <vt:vector size="8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12" baseType="lpstr">
      <vt:lpstr>Arial</vt:lpstr>
      <vt:lpstr>Courier New</vt:lpstr>
      <vt:lpstr>Times New Roman</vt:lpstr>
      <vt:lpstr>Verdana</vt:lpstr>
      <vt:lpstr>Wingdings</vt:lpstr>
      <vt:lpstr>NHF 2012 presentasjon_des 2012</vt:lpstr>
      <vt:lpstr>Image</vt:lpstr>
      <vt:lpstr>    </vt:lpstr>
      <vt:lpstr>Dreiebok siste 30 sekunder</vt:lpstr>
      <vt:lpstr>PowerPoint-presentasjon</vt:lpstr>
      <vt:lpstr>PowerPoint-presentasjon</vt:lpstr>
      <vt:lpstr>PowerPoint-presentasjon</vt:lpstr>
    </vt:vector>
  </TitlesOfParts>
  <Company>Norges idrettsforbund og olympiske og paralympiske 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</dc:title>
  <dc:subject>Medietrening for spillere</dc:subject>
  <dc:creator>Olsen, Ove</dc:creator>
  <cp:lastModifiedBy>Andresen, Svein</cp:lastModifiedBy>
  <cp:revision>2</cp:revision>
  <cp:lastPrinted>1997-10-30T13:46:48Z</cp:lastPrinted>
  <dcterms:created xsi:type="dcterms:W3CDTF">2018-08-29T17:33:20Z</dcterms:created>
  <dcterms:modified xsi:type="dcterms:W3CDTF">2019-01-09T15:43:19Z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0x01010089F515CEF38C6043B09A4EB0A2E09D6302002CEBFA1D11129444A6DBA99CA2EE0C65000EF8159C8317434597F2D42EF9164A0F</vt:lpwstr>
  </property>
  <property fmtid="{D5CDD505-2E9C-101B-9397-08002B2CF9AE}" pid="3" name="_dlc_DocIdItemGuid">
    <vt:lpwstr>5f98ab1d-789e-4f6e-8b98-7b4bd4ae6979</vt:lpwstr>
  </property>
  <property fmtid="{D5CDD505-2E9C-101B-9397-08002B2CF9AE}" pid="4" name="OrgTilhorighet">
    <vt:lpwstr>1;#SF33 Norges Håndballforbund|70bd309d-c2bd-455c-821b-061dc9e0e280</vt:lpwstr>
  </property>
  <property fmtid="{D5CDD505-2E9C-101B-9397-08002B2CF9AE}" pid="5" name="Dokumentkategori">
    <vt:lpwstr/>
  </property>
</Properties>
</file>